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476" r:id="rId3"/>
    <p:sldId id="477" r:id="rId4"/>
    <p:sldId id="478" r:id="rId5"/>
    <p:sldId id="479" r:id="rId6"/>
    <p:sldId id="480" r:id="rId7"/>
    <p:sldId id="481" r:id="rId8"/>
    <p:sldId id="482" r:id="rId9"/>
    <p:sldId id="507" r:id="rId10"/>
    <p:sldId id="490" r:id="rId11"/>
    <p:sldId id="492" r:id="rId12"/>
    <p:sldId id="489" r:id="rId13"/>
    <p:sldId id="509" r:id="rId14"/>
    <p:sldId id="518" r:id="rId15"/>
    <p:sldId id="519" r:id="rId16"/>
    <p:sldId id="521" r:id="rId17"/>
    <p:sldId id="522" r:id="rId18"/>
    <p:sldId id="510" r:id="rId19"/>
    <p:sldId id="486" r:id="rId20"/>
    <p:sldId id="487" r:id="rId21"/>
    <p:sldId id="508" r:id="rId22"/>
    <p:sldId id="484" r:id="rId23"/>
    <p:sldId id="485" r:id="rId24"/>
    <p:sldId id="511" r:id="rId25"/>
    <p:sldId id="494" r:id="rId26"/>
    <p:sldId id="497" r:id="rId27"/>
    <p:sldId id="495" r:id="rId28"/>
    <p:sldId id="501" r:id="rId29"/>
    <p:sldId id="496" r:id="rId30"/>
    <p:sldId id="499" r:id="rId31"/>
    <p:sldId id="500" r:id="rId32"/>
    <p:sldId id="498" r:id="rId33"/>
    <p:sldId id="502" r:id="rId34"/>
    <p:sldId id="514" r:id="rId35"/>
    <p:sldId id="503" r:id="rId36"/>
    <p:sldId id="515" r:id="rId37"/>
    <p:sldId id="504" r:id="rId38"/>
    <p:sldId id="524" r:id="rId39"/>
    <p:sldId id="517" r:id="rId40"/>
    <p:sldId id="523" r:id="rId41"/>
    <p:sldId id="351" r:id="rId42"/>
  </p:sldIdLst>
  <p:sldSz cx="9144000" cy="6858000" type="screen4x3"/>
  <p:notesSz cx="9874250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EC6"/>
    <a:srgbClr val="FFFFFF"/>
    <a:srgbClr val="0070C0"/>
    <a:srgbClr val="FF9300"/>
    <a:srgbClr val="1826A8"/>
    <a:srgbClr val="EF3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86272" autoAdjust="0"/>
  </p:normalViewPr>
  <p:slideViewPr>
    <p:cSldViewPr>
      <p:cViewPr varScale="1">
        <p:scale>
          <a:sx n="104" d="100"/>
          <a:sy n="104" d="100"/>
        </p:scale>
        <p:origin x="17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889"/>
    </p:cViewPr>
  </p:sorterViewPr>
  <p:notesViewPr>
    <p:cSldViewPr>
      <p:cViewPr varScale="1">
        <p:scale>
          <a:sx n="83" d="100"/>
          <a:sy n="83" d="100"/>
        </p:scale>
        <p:origin x="200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4106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3123" y="0"/>
            <a:ext cx="4278842" cy="34106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D99461D-20E0-481F-8C97-2BD475D4A745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4106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4106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1BD9E26-40ED-4E86-9CE6-0AD183F32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17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72B9B3F-3167-40E4-BA48-624039E6AA47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38500" y="511175"/>
            <a:ext cx="33972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1E8A4F5-EFEF-4FCA-A090-C96F085AF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A4F5-EFEF-4FCA-A090-C96F085AFB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A4F5-EFEF-4FCA-A090-C96F085AFB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4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A4F5-EFEF-4FCA-A090-C96F085AFB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0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A4F5-EFEF-4FCA-A090-C96F085AFB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7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A4F5-EFEF-4FCA-A090-C96F085AFB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46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The Many Faces of Robustness: A Critical Analysis of Out-of-Distribution Generalization</a:t>
            </a:r>
            <a:endParaRPr lang="en-US" altLang="zh-CN" dirty="0"/>
          </a:p>
          <a:p>
            <a:r>
              <a:rPr lang="en-US" altLang="zh-CN" dirty="0"/>
              <a:t>Self-training with Noisy Student improves ImageNet 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A4F5-EFEF-4FCA-A090-C96F085AFB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34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8A4F5-EFEF-4FCA-A090-C96F085AFB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141909" y="1434877"/>
            <a:ext cx="6858000" cy="841995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056184" y="2713112"/>
            <a:ext cx="6943725" cy="172399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7584" y="1196752"/>
            <a:ext cx="7315200" cy="115212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827584" y="1196752"/>
            <a:ext cx="228600" cy="115212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Title 7"/>
          <p:cNvSpPr txBox="1">
            <a:spLocks/>
          </p:cNvSpPr>
          <p:nvPr userDrawn="1"/>
        </p:nvSpPr>
        <p:spPr>
          <a:xfrm>
            <a:off x="1619672" y="404664"/>
            <a:ext cx="5688632" cy="50405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520" y="1052736"/>
            <a:ext cx="8640960" cy="5576664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18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>
              <a:lnSpc>
                <a:spcPct val="130000"/>
              </a:lnSpc>
              <a:defRPr sz="18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>
              <a:lnSpc>
                <a:spcPct val="130000"/>
              </a:lnSpc>
              <a:defRPr sz="18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>
              <a:lnSpc>
                <a:spcPct val="130000"/>
              </a:lnSpc>
              <a:defRPr sz="16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>
              <a:lnSpc>
                <a:spcPct val="130000"/>
              </a:lnSpc>
              <a:defRPr sz="1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56320"/>
          </a:xfrm>
        </p:spPr>
        <p:txBody>
          <a:bodyPr>
            <a:normAutofit/>
          </a:bodyPr>
          <a:lstStyle>
            <a:lvl1pPr algn="ctr">
              <a:defRPr sz="240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8"/>
          <p:cNvSpPr txBox="1">
            <a:spLocks/>
          </p:cNvSpPr>
          <p:nvPr userDrawn="1"/>
        </p:nvSpPr>
        <p:spPr>
          <a:xfrm>
            <a:off x="4283968" y="6588948"/>
            <a:ext cx="504056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C6AF0-C192-432F-976E-01B47A35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2"/>
          <p:cNvSpPr txBox="1">
            <a:spLocks/>
          </p:cNvSpPr>
          <p:nvPr userDrawn="1"/>
        </p:nvSpPr>
        <p:spPr>
          <a:xfrm>
            <a:off x="4860032" y="6629400"/>
            <a:ext cx="4283968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/>
          </a:p>
        </p:txBody>
      </p:sp>
      <p:sp>
        <p:nvSpPr>
          <p:cNvPr id="12" name="Footer Placeholder 2"/>
          <p:cNvSpPr txBox="1">
            <a:spLocks/>
          </p:cNvSpPr>
          <p:nvPr userDrawn="1"/>
        </p:nvSpPr>
        <p:spPr>
          <a:xfrm>
            <a:off x="0" y="6629400"/>
            <a:ext cx="4139952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F277321-0660-4FCA-A9B3-73E318678F28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7DC6AF0-C192-432F-976E-01B47A3561B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0270" TargetMode="External"/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2497" y="1412776"/>
            <a:ext cx="7242572" cy="17281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600" dirty="0">
                <a:solidFill>
                  <a:srgbClr val="0070C0"/>
                </a:solidFill>
                <a:latin typeface="Calibri" panose="020F0502020204030204" pitchFamily="34" charset="0"/>
              </a:rPr>
              <a:t>Vision Transformers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2526545"/>
            <a:ext cx="7242572" cy="180490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HK" altLang="zh-CN" sz="2000" dirty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XIE WEIYAN (Vayne)</a:t>
            </a:r>
          </a:p>
          <a:p>
            <a:pPr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HK" altLang="zh-CN" sz="2000" dirty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HKUST (GZ)</a:t>
            </a:r>
          </a:p>
          <a:p>
            <a:pPr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HK" altLang="zh-CN" sz="2000" dirty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Supervisor: Prof. Nevin L. Zhang</a:t>
            </a:r>
          </a:p>
          <a:p>
            <a:pPr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HK" altLang="zh-CN" sz="2000" dirty="0">
                <a:solidFill>
                  <a:schemeClr val="tx1"/>
                </a:solidFill>
                <a:latin typeface="Calibri" pitchFamily="34" charset="0"/>
                <a:ea typeface="宋体" pitchFamily="2" charset="-122"/>
              </a:rPr>
              <a:t>2022.03.17</a:t>
            </a:r>
          </a:p>
          <a:p>
            <a:pPr>
              <a:spcBef>
                <a:spcPct val="0"/>
              </a:spcBef>
              <a:buClrTx/>
              <a:buSzTx/>
            </a:pPr>
            <a:endParaRPr lang="en-US" altLang="zh-CN" sz="3400" dirty="0">
              <a:solidFill>
                <a:schemeClr val="tx1"/>
              </a:solidFill>
              <a:latin typeface="Calibri" pitchFamily="34" charset="0"/>
              <a:ea typeface="宋体" pitchFamily="2" charset="-122"/>
            </a:endParaRPr>
          </a:p>
          <a:p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D5CDC58-D51D-46C4-AC91-BCF5AE03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6" y="4437112"/>
            <a:ext cx="9144000" cy="25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5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96C345A-A735-4852-8123-162AFAB0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76872"/>
            <a:ext cx="8406984" cy="2880320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xmlns="" id="{8CE898C9-F08D-4089-8332-2A09B235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0632"/>
            <a:ext cx="8229600" cy="756320"/>
          </a:xfrm>
        </p:spPr>
        <p:txBody>
          <a:bodyPr>
            <a:normAutofit fontScale="90000"/>
          </a:bodyPr>
          <a:lstStyle/>
          <a:p>
            <a:r>
              <a:rPr lang="en-US" altLang="zh-CN" sz="1800" b="0" i="0" u="none" strike="noStrike" baseline="0" dirty="0">
                <a:latin typeface="NimbusRomNo9L-Medi"/>
              </a:rPr>
              <a:t/>
            </a:r>
            <a:br>
              <a:rPr lang="en-US" altLang="zh-CN" sz="1800" b="0" i="0" u="none" strike="noStrike" baseline="0" dirty="0">
                <a:latin typeface="NimbusRomNo9L-Medi"/>
              </a:rPr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4000" b="0" i="0" u="none" strike="noStrike" baseline="0" dirty="0">
                <a:latin typeface="NimbusRomNo9L-Medi"/>
              </a:rPr>
              <a:t>Layer Representations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9972D6E-913E-4553-A3D1-A94ADFE4A8E2}"/>
              </a:ext>
            </a:extLst>
          </p:cNvPr>
          <p:cNvSpPr txBox="1"/>
          <p:nvPr/>
        </p:nvSpPr>
        <p:spPr>
          <a:xfrm>
            <a:off x="566580" y="823844"/>
            <a:ext cx="864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Vision Transformers See Like Convolutional Neural Networks? </a:t>
            </a:r>
            <a:endParaRPr lang="en-US" altLang="zh-CN" sz="1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/>
              <a:t>Raghu et al. (Google), </a:t>
            </a:r>
            <a:r>
              <a:rPr lang="en-US" altLang="zh-CN" sz="1800" b="0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1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  <a:endParaRPr lang="en-US" altLang="zh-CN" sz="18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FE9EFDAE-FF8F-4FD9-A22D-89B2762790D6}"/>
              </a:ext>
            </a:extLst>
          </p:cNvPr>
          <p:cNvSpPr txBox="1"/>
          <p:nvPr/>
        </p:nvSpPr>
        <p:spPr>
          <a:xfrm>
            <a:off x="860952" y="1737048"/>
            <a:ext cx="4660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97EC6"/>
                </a:solidFill>
              </a:rPr>
              <a:t>Representation Similarity </a:t>
            </a:r>
            <a:endParaRPr lang="zh-CN" altLang="en-US" sz="2000" dirty="0">
              <a:solidFill>
                <a:srgbClr val="197E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>
            <a:extLst>
              <a:ext uri="{FF2B5EF4-FFF2-40B4-BE49-F238E27FC236}">
                <a16:creationId xmlns:a16="http://schemas.microsoft.com/office/drawing/2014/main" xmlns="" id="{C488E062-FCD6-4657-A99A-2C4538695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" y="764704"/>
            <a:ext cx="9145016" cy="457842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The layer representations in </a:t>
            </a:r>
            <a:r>
              <a:rPr lang="en-US" altLang="zh-CN" sz="2200" dirty="0" err="1"/>
              <a:t>ViTs</a:t>
            </a:r>
            <a:r>
              <a:rPr lang="en-US" altLang="zh-CN" sz="2200" dirty="0"/>
              <a:t> are more uniform than </a:t>
            </a:r>
            <a:r>
              <a:rPr lang="en-US" altLang="zh-CN" sz="2200" dirty="0" err="1"/>
              <a:t>ResNet</a:t>
            </a:r>
            <a:r>
              <a:rPr lang="en-US" altLang="zh-CN" sz="2200" dirty="0"/>
              <a:t>. </a:t>
            </a:r>
            <a:endParaRPr lang="zh-CN" altLang="en-US" sz="2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1C3A813-A5F3-40E6-9E16-72A80B483E1A}"/>
              </a:ext>
            </a:extLst>
          </p:cNvPr>
          <p:cNvSpPr txBox="1"/>
          <p:nvPr/>
        </p:nvSpPr>
        <p:spPr>
          <a:xfrm>
            <a:off x="-324544" y="6210153"/>
            <a:ext cx="8640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Vision Transformers See Like Convolutional Neural Networks? (NIPS 2021)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69" y="1412776"/>
            <a:ext cx="9144000" cy="43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3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C5E6AA9-79CC-403A-8DD2-7DA062C8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64704"/>
            <a:ext cx="7750212" cy="28348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C69978E-7823-4677-A039-14973A4A405E}"/>
              </a:ext>
            </a:extLst>
          </p:cNvPr>
          <p:cNvSpPr txBox="1"/>
          <p:nvPr/>
        </p:nvSpPr>
        <p:spPr>
          <a:xfrm>
            <a:off x="382210" y="3933056"/>
            <a:ext cx="8640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half of the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approximately similar to the next third of the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layers.  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required more lower layers to compute similar representations to a smaller set of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lower layers.</a:t>
            </a:r>
          </a:p>
          <a:p>
            <a:pPr algn="l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third of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layers is less similar to all </a:t>
            </a:r>
            <a:r>
              <a:rPr lang="en-US" altLang="zh-C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5D00A96-324C-4C38-BE10-A7ADC35B1095}"/>
              </a:ext>
            </a:extLst>
          </p:cNvPr>
          <p:cNvSpPr txBox="1"/>
          <p:nvPr/>
        </p:nvSpPr>
        <p:spPr>
          <a:xfrm>
            <a:off x="-396552" y="6237312"/>
            <a:ext cx="8640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Vision Transformers See Like Convolutional Neural Networks? (NIPS 2021)</a:t>
            </a:r>
          </a:p>
        </p:txBody>
      </p:sp>
    </p:spTree>
    <p:extLst>
      <p:ext uri="{BB962C8B-B14F-4D97-AF65-F5344CB8AC3E}">
        <p14:creationId xmlns:p14="http://schemas.microsoft.com/office/powerpoint/2010/main" val="210394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8AC448C-B606-4E16-95B7-49D155B0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" y="1340768"/>
            <a:ext cx="7764194" cy="32637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01B9C09-0376-49C5-A786-473FF4C4F2FB}"/>
              </a:ext>
            </a:extLst>
          </p:cNvPr>
          <p:cNvSpPr txBox="1"/>
          <p:nvPr/>
        </p:nvSpPr>
        <p:spPr>
          <a:xfrm>
            <a:off x="-252536" y="6093296"/>
            <a:ext cx="633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Transformers  Work (ICLR 2022)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xmlns="" id="{D19C142B-89F1-413C-8241-0C5EF33CA9AE}"/>
              </a:ext>
            </a:extLst>
          </p:cNvPr>
          <p:cNvSpPr/>
          <p:nvPr/>
        </p:nvSpPr>
        <p:spPr>
          <a:xfrm>
            <a:off x="1225221" y="1069645"/>
            <a:ext cx="1333182" cy="286546"/>
          </a:xfrm>
          <a:prstGeom prst="wedgeEllipseCallout">
            <a:avLst>
              <a:gd name="adj1" fmla="val -41931"/>
              <a:gd name="adj2" fmla="val 2706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Convs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xmlns="" id="{4F4E1B4F-5D66-45E9-B7D9-8E5C6B67172B}"/>
              </a:ext>
            </a:extLst>
          </p:cNvPr>
          <p:cNvSpPr/>
          <p:nvPr/>
        </p:nvSpPr>
        <p:spPr>
          <a:xfrm>
            <a:off x="3275856" y="971529"/>
            <a:ext cx="1800200" cy="447471"/>
          </a:xfrm>
          <a:prstGeom prst="wedgeEllipseCallout">
            <a:avLst>
              <a:gd name="adj1" fmla="val -44136"/>
              <a:gd name="adj2" fmla="val 146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Subsamping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xmlns="" id="{C5313392-E733-4847-8ACC-7CEB529A5937}"/>
              </a:ext>
            </a:extLst>
          </p:cNvPr>
          <p:cNvSpPr/>
          <p:nvPr/>
        </p:nvSpPr>
        <p:spPr>
          <a:xfrm>
            <a:off x="6717768" y="1289880"/>
            <a:ext cx="1333182" cy="321839"/>
          </a:xfrm>
          <a:prstGeom prst="wedgeEllipseCallout">
            <a:avLst>
              <a:gd name="adj1" fmla="val -40462"/>
              <a:gd name="adj2" fmla="val 1403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MSA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xmlns="" id="{545A1781-CC5C-42BA-8BAE-A49F4E5718C0}"/>
              </a:ext>
            </a:extLst>
          </p:cNvPr>
          <p:cNvSpPr/>
          <p:nvPr/>
        </p:nvSpPr>
        <p:spPr>
          <a:xfrm>
            <a:off x="5384586" y="810609"/>
            <a:ext cx="1333182" cy="321839"/>
          </a:xfrm>
          <a:prstGeom prst="wedgeEllipseCallout">
            <a:avLst>
              <a:gd name="adj1" fmla="val -62508"/>
              <a:gd name="adj2" fmla="val 3042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MLP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34F8846-3703-4D46-AADB-EA5466AC3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368" y="1784284"/>
            <a:ext cx="1455082" cy="25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xmlns="" id="{8CE898C9-F08D-4089-8332-2A09B235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61" y="210706"/>
            <a:ext cx="8291264" cy="369332"/>
          </a:xfrm>
        </p:spPr>
        <p:txBody>
          <a:bodyPr>
            <a:normAutofit fontScale="90000"/>
          </a:bodyPr>
          <a:lstStyle/>
          <a:p>
            <a:r>
              <a:rPr lang="en-US" altLang="zh-CN" b="0" i="0" u="none" strike="noStrike" baseline="0" dirty="0">
                <a:latin typeface="NimbusRomNo9L-Medi"/>
              </a:rPr>
              <a:t>Local and Global Information in Layer Representations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9972D6E-913E-4553-A3D1-A94ADFE4A8E2}"/>
              </a:ext>
            </a:extLst>
          </p:cNvPr>
          <p:cNvSpPr txBox="1"/>
          <p:nvPr/>
        </p:nvSpPr>
        <p:spPr>
          <a:xfrm>
            <a:off x="-396552" y="6251012"/>
            <a:ext cx="864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Vision Transformers See Like Convolutional Neural Networks? (NIPS 2021)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CB05A39-A669-4B5D-993E-9920B397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9" y="553042"/>
            <a:ext cx="9144000" cy="48211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CE2F5DC-971B-4566-9E39-E17977008781}"/>
              </a:ext>
            </a:extLst>
          </p:cNvPr>
          <p:cNvSpPr txBox="1"/>
          <p:nvPr/>
        </p:nvSpPr>
        <p:spPr>
          <a:xfrm>
            <a:off x="1259632" y="5627919"/>
            <a:ext cx="756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97E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“attention distance” is analogous to receptive field size in CNNs.</a:t>
            </a:r>
            <a:endParaRPr lang="zh-CN" altLang="en-US" b="1" dirty="0">
              <a:solidFill>
                <a:srgbClr val="197E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2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39DB040-2BE9-41A8-89D5-72D0E83D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" y="1268760"/>
            <a:ext cx="9144000" cy="4706577"/>
          </a:xfrm>
          <a:prstGeom prst="rect">
            <a:avLst/>
          </a:prstGeom>
        </p:spPr>
      </p:pic>
      <p:sp>
        <p:nvSpPr>
          <p:cNvPr id="6" name="标题 8">
            <a:extLst>
              <a:ext uri="{FF2B5EF4-FFF2-40B4-BE49-F238E27FC236}">
                <a16:creationId xmlns:a16="http://schemas.microsoft.com/office/drawing/2014/main" xmlns="" id="{7ABAD4B8-6907-446F-ACDE-E4A92B9E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68" y="441323"/>
            <a:ext cx="8291264" cy="369332"/>
          </a:xfrm>
        </p:spPr>
        <p:txBody>
          <a:bodyPr>
            <a:normAutofit fontScale="90000"/>
          </a:bodyPr>
          <a:lstStyle/>
          <a:p>
            <a:r>
              <a:rPr lang="en-US" altLang="zh-CN" b="0" i="0" u="none" strike="noStrike" baseline="0" dirty="0">
                <a:latin typeface="NimbusRomNo9L-Medi"/>
              </a:rPr>
              <a:t>Local and Global Information in Layer Representations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2082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26B587C8-398C-48A3-BD83-A0AD12FDB4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648" y="1304764"/>
            <a:ext cx="8898063" cy="424847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xmlns="" id="{50BC9745-83E1-49D7-8A49-080D8E78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692" y="260648"/>
            <a:ext cx="9371384" cy="756320"/>
          </a:xfrm>
        </p:spPr>
        <p:txBody>
          <a:bodyPr>
            <a:normAutofit fontScale="90000"/>
          </a:bodyPr>
          <a:lstStyle/>
          <a:p>
            <a:r>
              <a:rPr lang="en-US" altLang="zh-CN" b="0" i="0" u="none" strike="noStrike" baseline="0" dirty="0">
                <a:latin typeface="NimbusRomNo9L-Medi"/>
              </a:rPr>
              <a:t>Tokens-to-Token </a:t>
            </a:r>
            <a:r>
              <a:rPr lang="en-US" altLang="zh-CN" b="0" i="0" u="none" strike="noStrike" baseline="0" dirty="0" err="1">
                <a:latin typeface="NimbusRomNo9L-Medi"/>
              </a:rPr>
              <a:t>ViT</a:t>
            </a:r>
            <a:r>
              <a:rPr lang="en-US" altLang="zh-CN" b="0" i="0" u="none" strike="noStrike" baseline="0" dirty="0">
                <a:latin typeface="NimbusRomNo9L-Medi"/>
              </a:rPr>
              <a:t>: Training Vision Transformers from Scratch on ImageNet </a:t>
            </a:r>
            <a:br>
              <a:rPr lang="en-US" altLang="zh-CN" b="0" i="0" u="none" strike="noStrike" baseline="0" dirty="0">
                <a:latin typeface="NimbusRomNo9L-Medi"/>
              </a:rPr>
            </a:br>
            <a:r>
              <a:rPr lang="en-US" altLang="zh-CN" b="0" i="0" u="none" strike="noStrike" baseline="0" dirty="0">
                <a:latin typeface="NimbusRomNo9L-Medi"/>
              </a:rPr>
              <a:t>(ICCV 2021)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479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50BC9745-83E1-49D7-8A49-080D8E78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2576" y="476672"/>
            <a:ext cx="10657184" cy="648072"/>
          </a:xfrm>
        </p:spPr>
        <p:txBody>
          <a:bodyPr>
            <a:normAutofit fontScale="90000"/>
          </a:bodyPr>
          <a:lstStyle/>
          <a:p>
            <a:r>
              <a:rPr lang="en-US" altLang="zh-CN" sz="2000" b="0" i="0" u="none" strike="noStrike" baseline="0" dirty="0">
                <a:latin typeface="NimbusRomNo9L-Medi"/>
              </a:rPr>
              <a:t>Conformer: Local Features Coupling Global Representations for Visual Recognition</a:t>
            </a:r>
            <a:br>
              <a:rPr lang="en-US" altLang="zh-CN" sz="2000" b="0" i="0" u="none" strike="noStrike" baseline="0" dirty="0">
                <a:latin typeface="NimbusRomNo9L-Medi"/>
              </a:rPr>
            </a:br>
            <a:r>
              <a:rPr lang="en-US" altLang="zh-CN" sz="2000" b="0" i="0" u="none" strike="noStrike" baseline="0" dirty="0">
                <a:latin typeface="NimbusRomNo9L-Medi"/>
              </a:rPr>
              <a:t> (ICCV 2021)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3D2DA02-AD26-48A0-85E3-2C235AD6E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7" y="1404306"/>
            <a:ext cx="8770726" cy="404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2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C6A12EF1-2446-40F2-936F-2D01B6E21E6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1257028"/>
            <a:ext cx="8640960" cy="557666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Uniformity: cross-layer, inter-layer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Global heads learn quantitatively different features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learn unique feature representation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A71D9FA-041A-458A-9F8F-67A7B6B3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56320"/>
          </a:xfrm>
        </p:spPr>
        <p:txBody>
          <a:bodyPr>
            <a:normAutofit fontScale="90000"/>
          </a:bodyPr>
          <a:lstStyle/>
          <a:p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Characteristics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158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68E9074-3896-4868-9760-1E57069632B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1052736"/>
            <a:ext cx="3888432" cy="504056"/>
          </a:xfrm>
        </p:spPr>
        <p:txBody>
          <a:bodyPr/>
          <a:lstStyle/>
          <a:p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8F6E2CD-4B3C-41AB-86C3-6FEAD302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56320"/>
          </a:xfrm>
        </p:spPr>
        <p:txBody>
          <a:bodyPr>
            <a:normAutofit/>
          </a:bodyPr>
          <a:lstStyle/>
          <a:p>
            <a:r>
              <a:rPr lang="en-US" altLang="zh-CN" b="0" i="0" u="none" strike="noStrike" baseline="0" dirty="0">
                <a:latin typeface="NimbusRomNo9L-Medi"/>
              </a:rPr>
              <a:t>Shape vs. Texture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D8D4D67-2A68-400A-A245-1EFB94BF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95" y="1844824"/>
            <a:ext cx="6491809" cy="27725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50CC6AA-B84B-4E77-A1FE-7321881B3D73}"/>
              </a:ext>
            </a:extLst>
          </p:cNvPr>
          <p:cNvSpPr txBox="1"/>
          <p:nvPr/>
        </p:nvSpPr>
        <p:spPr>
          <a:xfrm>
            <a:off x="611560" y="4670077"/>
            <a:ext cx="7869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0" i="0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ImageNet-trained CNNs are biased towards texture; increasing shape bias improves accuracy and robustness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38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xmlns="" id="{E65CBCB8-2E24-4CC8-85D1-A5DB167A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72816"/>
            <a:ext cx="8229600" cy="756320"/>
          </a:xfrm>
        </p:spPr>
        <p:txBody>
          <a:bodyPr>
            <a:normAutofit fontScale="90000"/>
          </a:bodyPr>
          <a:lstStyle/>
          <a:p>
            <a:r>
              <a:rPr lang="en-US" altLang="zh-CN" sz="2700" b="0" i="0" u="none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 image is worth 16x16 words: Transformers for image recognition at scale</a:t>
            </a:r>
            <a:r>
              <a:rPr lang="en-US" altLang="zh-CN" b="0" i="0" u="none" strike="noStrike" dirty="0">
                <a:effectLst/>
                <a:latin typeface="Arial" panose="020B0604020202020204" pitchFamily="34" charset="0"/>
              </a:rPr>
              <a:t/>
            </a:r>
            <a:br>
              <a:rPr lang="en-US" altLang="zh-CN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altLang="zh-CN" b="0" i="0" u="none" strike="noStrike" dirty="0">
                <a:effectLst/>
                <a:latin typeface="Arial" panose="020B0604020202020204" pitchFamily="34" charset="0"/>
              </a:rPr>
              <a:t/>
            </a:r>
            <a:br>
              <a:rPr lang="en-US" altLang="zh-CN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</a:rPr>
              <a:t>Dosovitskiy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et al., </a:t>
            </a:r>
            <a:r>
              <a:rPr lang="en-US" altLang="zh-CN" sz="2000" b="0" i="1" u="none" strike="noStrike" dirty="0" smtClean="0">
                <a:effectLst/>
                <a:latin typeface="Arial" panose="020B0604020202020204" pitchFamily="34" charset="0"/>
              </a:rPr>
              <a:t>Google </a:t>
            </a:r>
            <a:r>
              <a:rPr lang="en-US" altLang="zh-CN" sz="2000" b="0" i="1" u="none" strike="noStrike" dirty="0">
                <a:effectLst/>
                <a:latin typeface="Arial" panose="020B0604020202020204" pitchFamily="34" charset="0"/>
              </a:rPr>
              <a:t/>
            </a:r>
            <a:br>
              <a:rPr lang="en-US" altLang="zh-CN" sz="2000" b="0" i="1" u="none" strike="noStrike" dirty="0">
                <a:effectLst/>
                <a:latin typeface="Arial" panose="020B0604020202020204" pitchFamily="34" charset="0"/>
              </a:rPr>
            </a:br>
            <a:r>
              <a:rPr lang="en-US" altLang="zh-CN" sz="2000" b="0" i="1" dirty="0">
                <a:effectLst/>
                <a:latin typeface="Noto Sans" panose="020B0502040204020203" pitchFamily="34" charset="0"/>
              </a:rPr>
              <a:t>ICLR 2021(oral)</a:t>
            </a:r>
            <a:br>
              <a:rPr lang="en-US" altLang="zh-CN" sz="2000" b="0" i="1" dirty="0">
                <a:effectLst/>
                <a:latin typeface="Noto Sans" panose="020B0502040204020203" pitchFamily="34" charset="0"/>
              </a:rPr>
            </a:br>
            <a:r>
              <a:rPr lang="en-US" altLang="zh-CN" sz="2000" b="0" i="1" dirty="0">
                <a:effectLst/>
                <a:latin typeface="arial" panose="020B0604020202020204" pitchFamily="34" charset="0"/>
              </a:rPr>
              <a:t>Cited by 2845</a:t>
            </a:r>
            <a:r>
              <a:rPr lang="en-US" altLang="zh-CN" b="0" i="1" dirty="0">
                <a:effectLst/>
                <a:latin typeface="Arial" panose="020B0604020202020204" pitchFamily="34" charset="0"/>
              </a:rPr>
              <a:t/>
            </a:r>
            <a:br>
              <a:rPr lang="en-US" altLang="zh-CN" b="0" i="1" dirty="0">
                <a:effectLst/>
                <a:latin typeface="Arial" panose="020B0604020202020204" pitchFamily="34" charset="0"/>
              </a:rPr>
            </a:br>
            <a:endParaRPr lang="zh-CN" altLang="en-US" i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F6452BAE-F46F-412F-ADBB-8033420E45D2}"/>
              </a:ext>
            </a:extLst>
          </p:cNvPr>
          <p:cNvSpPr txBox="1"/>
          <p:nvPr/>
        </p:nvSpPr>
        <p:spPr>
          <a:xfrm>
            <a:off x="539552" y="2420888"/>
            <a:ext cx="8229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Structures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Characteristics of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compared with CNN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Characteristics</a:t>
            </a:r>
          </a:p>
          <a:p>
            <a:pPr marL="342900" indent="-342900">
              <a:buFontTx/>
              <a:buChar char="-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Domain Adaptation 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705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3A3E6B3-26D3-44DF-AEF7-05A5AFFD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7"/>
            <a:ext cx="4466404" cy="45365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09759E5-F8E0-4288-A233-6101C004C1FE}"/>
              </a:ext>
            </a:extLst>
          </p:cNvPr>
          <p:cNvSpPr txBox="1"/>
          <p:nvPr/>
        </p:nvSpPr>
        <p:spPr>
          <a:xfrm>
            <a:off x="611560" y="3326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A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stylized version of ImageNet named SIN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063A173-1CDC-45FD-919D-690976E1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321" y="1988840"/>
            <a:ext cx="4854361" cy="2568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3A5E145-F97E-4CF3-A676-1490BD598341}"/>
              </a:ext>
            </a:extLst>
          </p:cNvPr>
          <p:cNvSpPr txBox="1"/>
          <p:nvPr/>
        </p:nvSpPr>
        <p:spPr>
          <a:xfrm>
            <a:off x="-324544" y="6156012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b="0" i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Intriguing Properties of Vision Transformers (NIPS 2021)</a:t>
            </a:r>
          </a:p>
        </p:txBody>
      </p:sp>
    </p:spTree>
    <p:extLst>
      <p:ext uri="{BB962C8B-B14F-4D97-AF65-F5344CB8AC3E}">
        <p14:creationId xmlns:p14="http://schemas.microsoft.com/office/powerpoint/2010/main" val="119657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xmlns="" id="{64CD1054-FF90-47DE-838C-4ACF9CB5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56320"/>
          </a:xfrm>
        </p:spPr>
        <p:txBody>
          <a:bodyPr>
            <a:normAutofit/>
          </a:bodyPr>
          <a:lstStyle/>
          <a:p>
            <a:r>
              <a:rPr lang="en-US" altLang="zh-CN" b="0" i="0" u="none" strike="noStrike" baseline="0" dirty="0">
                <a:latin typeface="NimbusRomNo9L-Medi"/>
              </a:rPr>
              <a:t>Shape vs. Texture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ADC1E8B-265D-4CB0-B952-F2AD628D4FF5}"/>
              </a:ext>
            </a:extLst>
          </p:cNvPr>
          <p:cNvSpPr txBox="1"/>
          <p:nvPr/>
        </p:nvSpPr>
        <p:spPr>
          <a:xfrm>
            <a:off x="-252536" y="6093296"/>
            <a:ext cx="633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</a:t>
            </a:r>
            <a:r>
              <a:rPr lang="en-US" altLang="zh-C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Transformers  Work (ICLR 2022)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5AE9BE7-7D92-49AD-A96E-65DD155E9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46" y="2404494"/>
            <a:ext cx="1737511" cy="18137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FFA7C4E-3882-4EBA-A0FB-69BF4ACE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57" y="2492896"/>
            <a:ext cx="1844200" cy="17146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370673E-E0A1-4105-AC23-2859142F8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66153"/>
            <a:ext cx="8528943" cy="4934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96448AC7-5BC5-4D9A-9638-AE4CD5E71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643" y="2060848"/>
            <a:ext cx="3456384" cy="29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90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AE221C80-80BE-4035-B671-EB2F9BE0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82" y="-351656"/>
            <a:ext cx="8229600" cy="756320"/>
          </a:xfrm>
        </p:spPr>
        <p:txBody>
          <a:bodyPr>
            <a:normAutofit/>
          </a:bodyPr>
          <a:lstStyle/>
          <a:p>
            <a:r>
              <a:rPr lang="en-US" altLang="zh-CN" b="0" i="0" u="none" strike="noStrike" baseline="0" dirty="0">
                <a:latin typeface="NimbusRomNo9L-Regu"/>
              </a:rPr>
              <a:t>Robustness against object occlusion in images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2A506A1-46E6-4DC5-82AB-032311BDEC47}"/>
              </a:ext>
            </a:extLst>
          </p:cNvPr>
          <p:cNvSpPr txBox="1"/>
          <p:nvPr/>
        </p:nvSpPr>
        <p:spPr>
          <a:xfrm>
            <a:off x="-324544" y="6234499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b="0" i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Intriguing Properties of Vision Transformers (NIPS 2021)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5585770-CE07-4E44-B936-8EC9B05E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93" y="404664"/>
            <a:ext cx="7639650" cy="33843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4888CAA-DE86-4526-B20A-D9FC68F0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667537"/>
            <a:ext cx="7488832" cy="25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95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A4BCD7A-EF70-4A8E-BAE0-D5637277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692696"/>
            <a:ext cx="7902625" cy="46638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AA4F371-712E-4CA9-8B83-DF65A5031418}"/>
              </a:ext>
            </a:extLst>
          </p:cNvPr>
          <p:cNvSpPr txBox="1"/>
          <p:nvPr/>
        </p:nvSpPr>
        <p:spPr>
          <a:xfrm>
            <a:off x="-324544" y="6093296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b="0" i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Intriguing Properties of Vision Transformers (NIPS 2021)</a:t>
            </a:r>
          </a:p>
        </p:txBody>
      </p:sp>
    </p:spTree>
    <p:extLst>
      <p:ext uri="{BB962C8B-B14F-4D97-AF65-F5344CB8AC3E}">
        <p14:creationId xmlns:p14="http://schemas.microsoft.com/office/powerpoint/2010/main" val="194150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xmlns="" id="{E65CBCB8-2E24-4CC8-85D1-A5DB167A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50007"/>
            <a:ext cx="8229600" cy="1836440"/>
          </a:xfrm>
        </p:spPr>
        <p:txBody>
          <a:bodyPr>
            <a:normAutofit fontScale="90000"/>
          </a:bodyPr>
          <a:lstStyle/>
          <a:p>
            <a:r>
              <a:rPr lang="en-US" altLang="zh-CN" sz="2700" b="0" i="0" u="none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 image is worth 16x16 words: Transformers for image recognition at scale</a:t>
            </a:r>
            <a:r>
              <a:rPr lang="en-US" altLang="zh-CN" b="0" i="0" u="none" strike="noStrike" dirty="0">
                <a:effectLst/>
                <a:latin typeface="Arial" panose="020B0604020202020204" pitchFamily="34" charset="0"/>
              </a:rPr>
              <a:t/>
            </a:r>
            <a:br>
              <a:rPr lang="en-US" altLang="zh-CN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altLang="zh-CN" b="0" i="0" u="none" strike="noStrike" dirty="0">
                <a:effectLst/>
                <a:latin typeface="Arial" panose="020B0604020202020204" pitchFamily="34" charset="0"/>
              </a:rPr>
              <a:t/>
            </a:r>
            <a:br>
              <a:rPr lang="en-US" altLang="zh-CN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altLang="zh-CN" b="0" i="1" dirty="0">
                <a:effectLst/>
                <a:latin typeface="Arial" panose="020B0604020202020204" pitchFamily="34" charset="0"/>
              </a:rPr>
              <a:t/>
            </a:r>
            <a:br>
              <a:rPr lang="en-US" altLang="zh-CN" b="0" i="1" dirty="0">
                <a:effectLst/>
                <a:latin typeface="Arial" panose="020B0604020202020204" pitchFamily="34" charset="0"/>
              </a:rPr>
            </a:br>
            <a:endParaRPr lang="zh-CN" altLang="en-US" i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F6452BAE-F46F-412F-ADBB-8033420E45D2}"/>
              </a:ext>
            </a:extLst>
          </p:cNvPr>
          <p:cNvSpPr txBox="1"/>
          <p:nvPr/>
        </p:nvSpPr>
        <p:spPr>
          <a:xfrm>
            <a:off x="507826" y="1337347"/>
            <a:ext cx="8229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Structures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Characteristics of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compared with CNN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Characteristics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</a:t>
            </a:r>
          </a:p>
          <a:p>
            <a:pPr marL="342900" indent="-342900">
              <a:buFontTx/>
              <a:buChar char="-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Transformers are Robust Learners  (AAAI 2022)</a:t>
            </a:r>
          </a:p>
          <a:p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Robustness of Transformers for Image Classification (ICCV 2021)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Transformers More Robust Than CNNs ? (NIPS 2021) </a:t>
            </a:r>
          </a:p>
          <a:p>
            <a:pPr marL="342900" indent="-342900">
              <a:buFontTx/>
              <a:buChar char="-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479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6AF234C9-729C-4F80-8037-A54B6E1E72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3528" y="692696"/>
            <a:ext cx="8640960" cy="5576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  <a:p>
            <a:pPr marL="0" indent="0">
              <a:buNone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/>
          </a:p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  <a:p>
            <a:pPr algn="l"/>
            <a:endParaRPr lang="en-US" altLang="zh-CN" dirty="0">
              <a:latin typeface="NimbusRomNo9L-Regu"/>
            </a:endParaRPr>
          </a:p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  <a:p>
            <a:pPr algn="l"/>
            <a:endParaRPr lang="en-US" altLang="zh-CN" dirty="0">
              <a:latin typeface="NimbusRomNo9L-Regu"/>
            </a:endParaRPr>
          </a:p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  <a:p>
            <a:pPr algn="l"/>
            <a:endParaRPr lang="en-US" altLang="zh-CN" dirty="0">
              <a:latin typeface="NimbusRomNo9L-Regu"/>
            </a:endParaRPr>
          </a:p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Since </a:t>
            </a:r>
            <a:r>
              <a:rPr lang="en-US" altLang="zh-CN" sz="1800" b="0" i="0" u="none" strike="noStrike" baseline="0" dirty="0" err="1">
                <a:latin typeface="NimbusRomNo9L-Regu"/>
              </a:rPr>
              <a:t>ViT</a:t>
            </a:r>
            <a:r>
              <a:rPr lang="en-US" altLang="zh-CN" sz="1800" b="0" i="0" u="none" strike="noStrike" baseline="0" dirty="0">
                <a:latin typeface="NimbusRomNo9L-Regu"/>
              </a:rPr>
              <a:t> and </a:t>
            </a:r>
            <a:r>
              <a:rPr lang="en-US" altLang="zh-CN" sz="1800" b="0" i="0" u="none" strike="noStrike" baseline="0" dirty="0" err="1">
                <a:latin typeface="NimbusRomNo9L-Regu"/>
              </a:rPr>
              <a:t>BiT</a:t>
            </a:r>
            <a:r>
              <a:rPr lang="en-US" altLang="zh-CN" sz="1800" b="0" i="0" u="none" strike="noStrike" baseline="0" dirty="0">
                <a:latin typeface="NimbusRomNo9L-Regu"/>
              </a:rPr>
              <a:t> share similar pre-training strategies (such as using larger datasets like ImageNet-21k (Deng </a:t>
            </a:r>
            <a:r>
              <a:rPr lang="da-DK" altLang="zh-CN" sz="1800" b="0" i="0" u="none" strike="noStrike" baseline="0" dirty="0">
                <a:latin typeface="NimbusRomNo9L-Regu"/>
              </a:rPr>
              <a:t>et al. 2009) and JFT-300 (Sun et al. 2017), longer pre-training </a:t>
            </a:r>
            <a:r>
              <a:rPr lang="en-US" altLang="zh-CN" sz="1800" b="0" i="0" u="none" strike="noStrike" baseline="0" dirty="0">
                <a:latin typeface="NimbusRomNo9L-Regu"/>
              </a:rPr>
              <a:t>schedules, and so on) they are excellent candidates for our</a:t>
            </a:r>
            <a:r>
              <a:rPr lang="en-US" altLang="zh-CN" dirty="0">
                <a:latin typeface="NimbusRomNo9L-Regu"/>
              </a:rPr>
              <a:t> </a:t>
            </a:r>
            <a:r>
              <a:rPr lang="en-US" altLang="zh-CN" sz="1800" b="0" i="0" u="none" strike="noStrike" baseline="0" dirty="0">
                <a:latin typeface="NimbusRomNo9L-Regu"/>
              </a:rPr>
              <a:t>comparison purposes.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9C06CA7-C150-4A56-8119-45C73A05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836712"/>
            <a:ext cx="627269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33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39D20D5-57C6-4DB1-8F02-976703E3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94" y="908720"/>
            <a:ext cx="5508612" cy="4236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4E62C17-6F38-436A-854D-FD6B6D4FD59E}"/>
              </a:ext>
            </a:extLst>
          </p:cNvPr>
          <p:cNvSpPr txBox="1"/>
          <p:nvPr/>
        </p:nvSpPr>
        <p:spPr>
          <a:xfrm>
            <a:off x="179512" y="6093296"/>
            <a:ext cx="714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Transformers are Robust Learners  (AAAI 2022)</a:t>
            </a:r>
          </a:p>
        </p:txBody>
      </p:sp>
    </p:spTree>
    <p:extLst>
      <p:ext uri="{BB962C8B-B14F-4D97-AF65-F5344CB8AC3E}">
        <p14:creationId xmlns:p14="http://schemas.microsoft.com/office/powerpoint/2010/main" val="2468406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45B6DE1B-D571-4213-B0BF-F6988510CD5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07704" y="836712"/>
            <a:ext cx="5536019" cy="3672408"/>
          </a:xfrm>
        </p:spPr>
      </p:pic>
    </p:spTree>
    <p:extLst>
      <p:ext uri="{BB962C8B-B14F-4D97-AF65-F5344CB8AC3E}">
        <p14:creationId xmlns:p14="http://schemas.microsoft.com/office/powerpoint/2010/main" val="312629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EFF4A89-CFAF-4E50-921C-555C5684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ImageNet-C</a:t>
            </a:r>
            <a:endParaRPr lang="zh-CN" altLang="en-US" dirty="0"/>
          </a:p>
        </p:txBody>
      </p:sp>
      <p:pic>
        <p:nvPicPr>
          <p:cNvPr id="4098" name="Picture 2" descr="ImageNet-C Dataset | Papers With Code">
            <a:extLst>
              <a:ext uri="{FF2B5EF4-FFF2-40B4-BE49-F238E27FC236}">
                <a16:creationId xmlns:a16="http://schemas.microsoft.com/office/drawing/2014/main" xmlns="" id="{61BEED98-10BB-4B3D-A305-A6F80BA9E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334755" cy="439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84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6AF234C9-729C-4F80-8037-A54B6E1E72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548680"/>
            <a:ext cx="8640960" cy="5576664"/>
          </a:xfrm>
        </p:spPr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We consider all the 19 corruptions at their highest severity level (5) and report the mean top-1 accuracy in Figure 1 as yielded by the variants of </a:t>
            </a:r>
            <a:r>
              <a:rPr lang="en-US" altLang="zh-CN" sz="1800" b="0" i="0" u="none" strike="noStrike" baseline="0" dirty="0" err="1">
                <a:latin typeface="NimbusRomNo9L-Regu"/>
              </a:rPr>
              <a:t>ViT</a:t>
            </a:r>
            <a:r>
              <a:rPr lang="en-US" altLang="zh-CN" sz="1800" b="0" i="0" u="none" strike="noStrike" baseline="0" dirty="0">
                <a:latin typeface="NimbusRomNo9L-Regu"/>
              </a:rPr>
              <a:t> and </a:t>
            </a:r>
            <a:r>
              <a:rPr lang="en-US" altLang="zh-CN" sz="1800" b="0" i="0" u="none" strike="noStrike" baseline="0" dirty="0" err="1">
                <a:latin typeface="NimbusRomNo9L-Regu"/>
              </a:rPr>
              <a:t>BiT</a:t>
            </a:r>
            <a:r>
              <a:rPr lang="en-US" altLang="zh-CN" sz="1800" b="0" i="0" u="none" strike="noStrike" baseline="0" dirty="0">
                <a:latin typeface="NimbusRomNo9L-Regu"/>
              </a:rPr>
              <a:t>.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In (</a:t>
            </a:r>
            <a:r>
              <a:rPr lang="en-US" altLang="zh-CN" sz="1800" b="0" i="0" u="none" strike="noStrike" baseline="0" dirty="0" err="1">
                <a:latin typeface="NimbusRomNo9L-Regu"/>
              </a:rPr>
              <a:t>Hendrycks</a:t>
            </a:r>
            <a:r>
              <a:rPr lang="en-US" altLang="zh-CN" sz="1800" b="0" i="0" u="none" strike="noStrike" baseline="0" dirty="0">
                <a:latin typeface="NimbusRomNo9L-Regu"/>
              </a:rPr>
              <a:t> and </a:t>
            </a:r>
            <a:r>
              <a:rPr lang="en-US" altLang="zh-CN" sz="1800" b="0" i="0" u="none" strike="noStrike" baseline="0" dirty="0" err="1">
                <a:latin typeface="NimbusRomNo9L-Regu"/>
              </a:rPr>
              <a:t>Dietterich</a:t>
            </a:r>
            <a:r>
              <a:rPr lang="en-US" altLang="zh-CN" sz="1800" b="0" i="0" u="none" strike="noStrike" baseline="0" dirty="0">
                <a:latin typeface="NimbusRomNo9L-Regu"/>
              </a:rPr>
              <a:t> 2019), mean corruption error (</a:t>
            </a:r>
            <a:r>
              <a:rPr lang="en-US" altLang="zh-CN" sz="1800" b="0" i="0" u="none" strike="noStrike" baseline="0" dirty="0" err="1">
                <a:latin typeface="NimbusRomNo9L-Regu"/>
              </a:rPr>
              <a:t>mCE</a:t>
            </a:r>
            <a:r>
              <a:rPr lang="en-US" altLang="zh-CN" sz="1800" b="0" i="0" u="none" strike="noStrike" baseline="0" dirty="0">
                <a:latin typeface="NimbusRomNo9L-Regu"/>
              </a:rPr>
              <a:t>) is used to quantify the robustness factors of a model on ImageNet-C. Specifically, the top-1 error rate is computed for each of the different corruption (</a:t>
            </a:r>
            <a:r>
              <a:rPr lang="en-US" altLang="zh-CN" sz="1800" b="0" i="0" u="none" strike="noStrike" baseline="0" dirty="0">
                <a:latin typeface="CMMI10"/>
              </a:rPr>
              <a:t>c</a:t>
            </a:r>
            <a:r>
              <a:rPr lang="en-US" altLang="zh-CN" sz="1800" b="0" i="0" u="none" strike="noStrike" baseline="0" dirty="0">
                <a:latin typeface="NimbusRomNo9L-Regu"/>
              </a:rPr>
              <a:t>) types </a:t>
            </a:r>
            <a:r>
              <a:rPr lang="en-US" altLang="zh-CN" sz="1800" b="0" i="0" u="none" strike="noStrike" baseline="0" dirty="0">
                <a:latin typeface="CMR10"/>
              </a:rPr>
              <a:t>(1 </a:t>
            </a:r>
            <a:r>
              <a:rPr lang="en-US" altLang="zh-CN" sz="1800" b="0" i="0" u="none" strike="noStrike" baseline="0" dirty="0">
                <a:latin typeface="CMSY10"/>
              </a:rPr>
              <a:t> </a:t>
            </a:r>
            <a:r>
              <a:rPr lang="en-US" altLang="zh-CN" sz="1800" b="0" i="0" u="none" strike="noStrike" baseline="0" dirty="0">
                <a:latin typeface="CMMI10"/>
              </a:rPr>
              <a:t>c </a:t>
            </a:r>
            <a:r>
              <a:rPr lang="en-US" altLang="zh-CN" sz="1800" b="0" i="0" u="none" strike="noStrike" baseline="0" dirty="0">
                <a:latin typeface="CMSY10"/>
              </a:rPr>
              <a:t> </a:t>
            </a:r>
            <a:r>
              <a:rPr lang="en-US" altLang="zh-CN" sz="1800" b="0" i="0" u="none" strike="noStrike" baseline="0" dirty="0">
                <a:latin typeface="CMR10"/>
              </a:rPr>
              <a:t>15) </a:t>
            </a:r>
            <a:r>
              <a:rPr lang="en-US" altLang="zh-CN" sz="1800" b="0" i="0" u="none" strike="noStrike" baseline="0" dirty="0">
                <a:latin typeface="NimbusRomNo9L-Regu"/>
              </a:rPr>
              <a:t>and for each of the severity (</a:t>
            </a:r>
            <a:r>
              <a:rPr lang="en-US" altLang="zh-CN" sz="1800" b="0" i="0" u="none" strike="noStrike" baseline="0" dirty="0">
                <a:latin typeface="CMMI10"/>
              </a:rPr>
              <a:t>s</a:t>
            </a:r>
            <a:r>
              <a:rPr lang="en-US" altLang="zh-CN" sz="1800" b="0" i="0" u="none" strike="noStrike" baseline="0" dirty="0">
                <a:latin typeface="NimbusRomNo9L-Regu"/>
              </a:rPr>
              <a:t>) levels </a:t>
            </a:r>
            <a:r>
              <a:rPr lang="en-US" altLang="zh-CN" sz="1800" b="0" i="0" u="none" strike="noStrike" baseline="0" dirty="0">
                <a:latin typeface="CMR10"/>
              </a:rPr>
              <a:t>(1 </a:t>
            </a:r>
            <a:r>
              <a:rPr lang="en-US" altLang="zh-CN" sz="1800" b="0" i="0" u="none" strike="noStrike" baseline="0" dirty="0">
                <a:latin typeface="CMSY10"/>
              </a:rPr>
              <a:t> </a:t>
            </a:r>
            <a:r>
              <a:rPr lang="en-US" altLang="zh-CN" sz="1800" b="0" i="0" u="none" strike="noStrike" baseline="0" dirty="0">
                <a:latin typeface="CMMI10"/>
              </a:rPr>
              <a:t>s </a:t>
            </a:r>
            <a:r>
              <a:rPr lang="en-US" altLang="zh-CN" sz="1800" b="0" i="0" u="none" strike="noStrike" baseline="0" dirty="0">
                <a:latin typeface="CMSY10"/>
              </a:rPr>
              <a:t> </a:t>
            </a:r>
            <a:r>
              <a:rPr lang="en-US" altLang="zh-CN" sz="1800" b="0" i="0" u="none" strike="noStrike" baseline="0" dirty="0">
                <a:latin typeface="CMR10"/>
              </a:rPr>
              <a:t>5)</a:t>
            </a:r>
            <a:r>
              <a:rPr lang="en-US" altLang="zh-CN" sz="1800" b="0" i="0" u="none" strike="noStrike" baseline="0" dirty="0">
                <a:latin typeface="NimbusRomNo9L-Regu"/>
              </a:rPr>
              <a:t>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B5DE3D4-9954-4BF1-9743-7370E4330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-351656"/>
            <a:ext cx="8229600" cy="756320"/>
          </a:xfrm>
        </p:spPr>
        <p:txBody>
          <a:bodyPr/>
          <a:lstStyle/>
          <a:p>
            <a:r>
              <a:rPr lang="en-US" altLang="zh-CN" dirty="0"/>
              <a:t>ImageNet-C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A626C62-B986-426E-AB5F-72B80A63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71" y="2789052"/>
            <a:ext cx="3432805" cy="3938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C0EE9BE-AB5E-44E5-BD46-29321CCDF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019" y="3196978"/>
            <a:ext cx="3584195" cy="2392261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864A6A70-DF02-496F-8333-69B543D949D9}"/>
              </a:ext>
            </a:extLst>
          </p:cNvPr>
          <p:cNvCxnSpPr/>
          <p:nvPr/>
        </p:nvCxnSpPr>
        <p:spPr>
          <a:xfrm>
            <a:off x="7485087" y="3938573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F21547CA-A51A-4F42-A7FA-A8C028D66ACF}"/>
              </a:ext>
            </a:extLst>
          </p:cNvPr>
          <p:cNvCxnSpPr/>
          <p:nvPr/>
        </p:nvCxnSpPr>
        <p:spPr>
          <a:xfrm>
            <a:off x="7476444" y="4261431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361A0CE-EEEB-464D-8025-5802ACBBB5AE}"/>
              </a:ext>
            </a:extLst>
          </p:cNvPr>
          <p:cNvSpPr txBox="1"/>
          <p:nvPr/>
        </p:nvSpPr>
        <p:spPr>
          <a:xfrm>
            <a:off x="7983810" y="380007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ResNet50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77F7068F-5B04-43E0-8638-0295E43CBA01}"/>
              </a:ext>
            </a:extLst>
          </p:cNvPr>
          <p:cNvSpPr txBox="1"/>
          <p:nvPr/>
        </p:nvSpPr>
        <p:spPr>
          <a:xfrm>
            <a:off x="7951043" y="4100454"/>
            <a:ext cx="101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EfficientNet</a:t>
            </a:r>
            <a:endParaRPr lang="zh-CN" altLang="en-US" sz="1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430CB466-220E-4011-B72E-748C83FAA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850" y="5930903"/>
            <a:ext cx="4084674" cy="5182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E8567D6A-DDE8-48F8-AA39-5112416E3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850" y="6449108"/>
            <a:ext cx="3787468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6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DF265C0-94FC-4AE4-8C88-01202BF3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6632"/>
            <a:ext cx="7699403" cy="4320480"/>
          </a:xfrm>
          <a:prstGeom prst="rect">
            <a:avLst/>
          </a:prstGeom>
        </p:spPr>
      </p:pic>
      <p:pic>
        <p:nvPicPr>
          <p:cNvPr id="2050" name="Picture 2" descr="RESNET 50 - AshokBhat/ml Wiki">
            <a:extLst>
              <a:ext uri="{FF2B5EF4-FFF2-40B4-BE49-F238E27FC236}">
                <a16:creationId xmlns:a16="http://schemas.microsoft.com/office/drawing/2014/main" xmlns="" id="{747DF178-610F-4076-8BAF-0A44E240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22" y="3140968"/>
            <a:ext cx="7003356" cy="417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8217E14-14DB-4F40-A86D-2815FA5CC3C4}"/>
              </a:ext>
            </a:extLst>
          </p:cNvPr>
          <p:cNvSpPr txBox="1"/>
          <p:nvPr/>
        </p:nvSpPr>
        <p:spPr>
          <a:xfrm>
            <a:off x="7092280" y="44371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NimbusRomNo9L-Regu"/>
              </a:rPr>
              <a:t>Deep-Narrow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125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B5DE3D4-9954-4BF1-9743-7370E4330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-183976"/>
            <a:ext cx="8229600" cy="756320"/>
          </a:xfrm>
        </p:spPr>
        <p:txBody>
          <a:bodyPr/>
          <a:lstStyle/>
          <a:p>
            <a:r>
              <a:rPr lang="en-US" altLang="zh-CN" dirty="0"/>
              <a:t>ImageNet-P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9F3BEE7-2CB0-437D-9ED9-A24C6993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276872"/>
            <a:ext cx="4325103" cy="19442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AB3B65CA-8F39-43C9-A6C3-7CDEA028D067}"/>
              </a:ext>
            </a:extLst>
          </p:cNvPr>
          <p:cNvSpPr txBox="1"/>
          <p:nvPr/>
        </p:nvSpPr>
        <p:spPr>
          <a:xfrm>
            <a:off x="431540" y="850284"/>
            <a:ext cx="8136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mean flip rate (</a:t>
            </a:r>
            <a:r>
              <a:rPr lang="en-US" altLang="zh-CN" sz="1800" b="0" i="0" u="none" strike="noStrike" baseline="0" dirty="0" err="1">
                <a:latin typeface="NimbusRomNo9L-Regu"/>
              </a:rPr>
              <a:t>mFR</a:t>
            </a:r>
            <a:r>
              <a:rPr lang="en-US" altLang="zh-CN" sz="1800" b="0" i="0" u="none" strike="noStrike" baseline="0" dirty="0">
                <a:latin typeface="NimbusRomNo9L-Regu"/>
              </a:rPr>
              <a:t>) and mean top-5 distance (mT5D) are the standard metrics to evaluate a model’s robustness under these perturbations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0331AE9-8E26-4045-854D-56CFD4422733}"/>
              </a:ext>
            </a:extLst>
          </p:cNvPr>
          <p:cNvSpPr txBox="1"/>
          <p:nvPr/>
        </p:nvSpPr>
        <p:spPr>
          <a:xfrm>
            <a:off x="179512" y="6093296"/>
            <a:ext cx="714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Transformers are Robust Learners  (AAAI 2022)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6E44553-584A-485B-9CE3-FE388BD4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676295"/>
            <a:ext cx="4084674" cy="5182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5FA0C03-FCB4-4609-9281-BC3068FC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5194500"/>
            <a:ext cx="3787468" cy="3429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7889125D-6642-4CEB-8393-AF0078999988}"/>
              </a:ext>
            </a:extLst>
          </p:cNvPr>
          <p:cNvSpPr txBox="1"/>
          <p:nvPr/>
        </p:nvSpPr>
        <p:spPr>
          <a:xfrm>
            <a:off x="2339752" y="1793179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97EC6"/>
                </a:solidFill>
              </a:rPr>
              <a:t>Noisy Student Training (</a:t>
            </a:r>
            <a:r>
              <a:rPr lang="en-US" altLang="zh-CN" sz="2000" dirty="0" err="1">
                <a:solidFill>
                  <a:srgbClr val="197EC6"/>
                </a:solidFill>
              </a:rPr>
              <a:t>EfficientNet</a:t>
            </a:r>
            <a:r>
              <a:rPr lang="en-US" altLang="zh-CN" sz="2000" dirty="0">
                <a:solidFill>
                  <a:srgbClr val="197EC6"/>
                </a:solidFill>
              </a:rPr>
              <a:t>) </a:t>
            </a:r>
            <a:r>
              <a:rPr lang="en-US" altLang="zh-CN" sz="2000" dirty="0" err="1">
                <a:solidFill>
                  <a:srgbClr val="197EC6"/>
                </a:solidFill>
              </a:rPr>
              <a:t>mFR</a:t>
            </a:r>
            <a:r>
              <a:rPr lang="en-US" altLang="zh-CN" sz="2000" dirty="0">
                <a:solidFill>
                  <a:srgbClr val="197EC6"/>
                </a:solidFill>
              </a:rPr>
              <a:t>: 12.2</a:t>
            </a:r>
            <a:endParaRPr lang="zh-CN" altLang="en-US" sz="2000" dirty="0">
              <a:solidFill>
                <a:srgbClr val="197E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69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B5DE3D4-9954-4BF1-9743-7370E4330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6752" y="-175422"/>
            <a:ext cx="8229600" cy="756320"/>
          </a:xfrm>
        </p:spPr>
        <p:txBody>
          <a:bodyPr/>
          <a:lstStyle/>
          <a:p>
            <a:r>
              <a:rPr lang="en-US" altLang="zh-CN" dirty="0"/>
              <a:t>ImageNet-R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C15840B-A68A-45FE-9CB4-0A6143B5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914" y="634260"/>
            <a:ext cx="4176464" cy="41956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085B90A-0334-416F-BAA4-216E03C8A83F}"/>
              </a:ext>
            </a:extLst>
          </p:cNvPr>
          <p:cNvSpPr txBox="1"/>
          <p:nvPr/>
        </p:nvSpPr>
        <p:spPr>
          <a:xfrm>
            <a:off x="2272" y="6207907"/>
            <a:ext cx="714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Transformers are Robust Learners  (AAAI 2022)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B49ADE6-521A-4B7A-8987-2BEC34F0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941438"/>
            <a:ext cx="4084674" cy="5182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2B716F0-5C8D-4430-A3BD-961C3F60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5459643"/>
            <a:ext cx="3787468" cy="342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42D88FB-685E-4E30-BB65-469AA794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08" y="2135035"/>
            <a:ext cx="4636572" cy="1852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7DD1BFE5-BE4F-4615-BD18-81EAFE829AC8}"/>
              </a:ext>
            </a:extLst>
          </p:cNvPr>
          <p:cNvSpPr txBox="1"/>
          <p:nvPr/>
        </p:nvSpPr>
        <p:spPr>
          <a:xfrm>
            <a:off x="4812924" y="387678"/>
            <a:ext cx="459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97EC6"/>
                </a:solidFill>
              </a:rPr>
              <a:t>ResNet50+ </a:t>
            </a:r>
            <a:r>
              <a:rPr lang="en-US" altLang="zh-CN" dirty="0" err="1">
                <a:solidFill>
                  <a:srgbClr val="197EC6"/>
                </a:solidFill>
              </a:rPr>
              <a:t>DeepAugment</a:t>
            </a:r>
            <a:r>
              <a:rPr lang="en-US" altLang="zh-CN" dirty="0">
                <a:solidFill>
                  <a:srgbClr val="197EC6"/>
                </a:solidFill>
              </a:rPr>
              <a:t> + </a:t>
            </a:r>
            <a:r>
              <a:rPr lang="en-US" altLang="zh-CN" dirty="0" err="1">
                <a:solidFill>
                  <a:srgbClr val="197EC6"/>
                </a:solidFill>
              </a:rPr>
              <a:t>AugMix</a:t>
            </a:r>
            <a:r>
              <a:rPr lang="en-US" altLang="zh-CN" dirty="0">
                <a:solidFill>
                  <a:srgbClr val="197EC6"/>
                </a:solidFill>
              </a:rPr>
              <a:t>: 46.78</a:t>
            </a:r>
            <a:endParaRPr lang="zh-CN" altLang="en-US" dirty="0">
              <a:solidFill>
                <a:srgbClr val="197E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B357FD90-545D-41A6-B3BA-E1F088FCA73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577651"/>
            <a:ext cx="8229600" cy="1296144"/>
          </a:xfrm>
        </p:spPr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RomNo9L-Medi"/>
              </a:rPr>
              <a:t>ImageNet-A (</a:t>
            </a:r>
            <a:r>
              <a:rPr lang="en-US" altLang="zh-CN" sz="1800" b="0" i="0" u="none" strike="noStrike" baseline="0" dirty="0" err="1">
                <a:latin typeface="NimbusRomNo9L-Medi"/>
              </a:rPr>
              <a:t>Hendrycks</a:t>
            </a:r>
            <a:r>
              <a:rPr lang="en-US" altLang="zh-CN" sz="1800" b="0" i="0" u="none" strike="noStrike" baseline="0" dirty="0">
                <a:latin typeface="NimbusRomNo9L-Medi"/>
              </a:rPr>
              <a:t> et al. 2021) </a:t>
            </a:r>
            <a:r>
              <a:rPr lang="en-US" altLang="zh-CN" sz="1800" b="0" i="0" u="none" strike="noStrike" baseline="0" dirty="0">
                <a:latin typeface="NimbusRomNo9L-Regu"/>
              </a:rPr>
              <a:t>is comprised of natural images that cause misclassifications due to reasons such as multiple objects associated with single discrete categories.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BE374998-D3DA-457E-A8AA-2595314A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8" y="-207640"/>
            <a:ext cx="8229600" cy="756320"/>
          </a:xfrm>
        </p:spPr>
        <p:txBody>
          <a:bodyPr/>
          <a:lstStyle/>
          <a:p>
            <a:r>
              <a:rPr lang="en-US" altLang="zh-CN" dirty="0"/>
              <a:t>ImageNet-A</a:t>
            </a:r>
            <a:endParaRPr lang="zh-CN" altLang="en-US" dirty="0"/>
          </a:p>
        </p:txBody>
      </p:sp>
      <p:pic>
        <p:nvPicPr>
          <p:cNvPr id="6146" name="Picture 2" descr="ImageNet-A Dataset | Papers With Code">
            <a:extLst>
              <a:ext uri="{FF2B5EF4-FFF2-40B4-BE49-F238E27FC236}">
                <a16:creationId xmlns:a16="http://schemas.microsoft.com/office/drawing/2014/main" xmlns="" id="{831ADC40-9714-4283-BD17-87E1DF0E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96" y="1775626"/>
            <a:ext cx="4536504" cy="46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490101C-FA24-43FD-BC1B-61060E90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58" y="2001391"/>
            <a:ext cx="3384233" cy="34923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21E8D11-8982-4606-A344-E534A3A8CFFA}"/>
              </a:ext>
            </a:extLst>
          </p:cNvPr>
          <p:cNvSpPr txBox="1"/>
          <p:nvPr/>
        </p:nvSpPr>
        <p:spPr>
          <a:xfrm>
            <a:off x="4876800" y="5805264"/>
            <a:ext cx="44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97EC6"/>
                </a:solidFill>
              </a:rPr>
              <a:t>Noisy Student Training (</a:t>
            </a:r>
            <a:r>
              <a:rPr lang="en-US" altLang="zh-CN" sz="1800" dirty="0" err="1">
                <a:solidFill>
                  <a:srgbClr val="197EC6"/>
                </a:solidFill>
              </a:rPr>
              <a:t>EfficientNet</a:t>
            </a:r>
            <a:r>
              <a:rPr lang="en-US" altLang="zh-CN" sz="1800" dirty="0">
                <a:solidFill>
                  <a:srgbClr val="197EC6"/>
                </a:solidFill>
              </a:rPr>
              <a:t>): 83.7%</a:t>
            </a:r>
            <a:endParaRPr lang="zh-CN" altLang="en-US" sz="1800" dirty="0">
              <a:solidFill>
                <a:srgbClr val="197E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34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B357FD90-545D-41A6-B3BA-E1F088FCA73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799848"/>
            <a:ext cx="8640960" cy="5576664"/>
          </a:xfrm>
        </p:spPr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RomNo9L-Medi"/>
              </a:rPr>
              <a:t>ImageNet-O (</a:t>
            </a:r>
            <a:r>
              <a:rPr lang="en-US" altLang="zh-CN" sz="1800" b="0" i="0" u="none" strike="noStrike" baseline="0" dirty="0" err="1">
                <a:latin typeface="NimbusRomNo9L-Medi"/>
              </a:rPr>
              <a:t>Hendrycks</a:t>
            </a:r>
            <a:r>
              <a:rPr lang="en-US" altLang="zh-CN" sz="1800" b="0" i="0" u="none" strike="noStrike" baseline="0" dirty="0">
                <a:latin typeface="NimbusRomNo9L-Medi"/>
              </a:rPr>
              <a:t> et al. 2021) </a:t>
            </a:r>
            <a:r>
              <a:rPr lang="en-US" altLang="zh-CN" sz="1800" b="0" i="0" u="none" strike="noStrike" baseline="0" dirty="0">
                <a:latin typeface="NimbusRomNo9L-Regu"/>
              </a:rPr>
              <a:t>consists of images </a:t>
            </a:r>
            <a:r>
              <a:rPr lang="en-US" altLang="zh-CN" dirty="0">
                <a:latin typeface="NimbusRomNo9L-Regu"/>
              </a:rPr>
              <a:t>t</a:t>
            </a:r>
            <a:r>
              <a:rPr lang="en-US" altLang="zh-CN" sz="1800" b="0" i="0" u="none" strike="noStrike" baseline="0" dirty="0">
                <a:latin typeface="NimbusRomNo9L-Regu"/>
              </a:rPr>
              <a:t>hat belong to different classes not seen by a model during its training and are considered as </a:t>
            </a:r>
            <a:r>
              <a:rPr lang="en-US" altLang="zh-CN" sz="1800" b="0" i="0" u="none" strike="noStrike" baseline="0" dirty="0">
                <a:latin typeface="NimbusRomNo9L-ReguItal"/>
              </a:rPr>
              <a:t>anomalies</a:t>
            </a:r>
            <a:r>
              <a:rPr lang="en-US" altLang="zh-CN" sz="1800" b="0" i="0" u="none" strike="noStrike" baseline="0" dirty="0">
                <a:latin typeface="NimbusRomNo9L-Regu"/>
              </a:rPr>
              <a:t>. For these images, a robust model is expected to output low confidence scores. We follow the same evaluation approach of using </a:t>
            </a:r>
            <a:r>
              <a:rPr lang="en-US" altLang="zh-CN" sz="1800" b="0" i="0" u="none" strike="noStrike" baseline="0" dirty="0">
                <a:latin typeface="NimbusRomNo9L-ReguItal"/>
              </a:rPr>
              <a:t>area under the precision-recall curve </a:t>
            </a:r>
            <a:r>
              <a:rPr lang="en-US" altLang="zh-CN" sz="1800" b="0" i="0" u="none" strike="noStrike" baseline="0" dirty="0">
                <a:latin typeface="NimbusRomNo9L-Regu"/>
              </a:rPr>
              <a:t>(AUPR) as (</a:t>
            </a:r>
            <a:r>
              <a:rPr lang="en-US" altLang="zh-CN" sz="1800" b="0" i="0" u="none" strike="noStrike" baseline="0" dirty="0" err="1">
                <a:latin typeface="NimbusRomNo9L-Regu"/>
              </a:rPr>
              <a:t>Hendrycks</a:t>
            </a:r>
            <a:r>
              <a:rPr lang="en-US" altLang="zh-CN" dirty="0">
                <a:latin typeface="NimbusRomNo9L-Regu"/>
              </a:rPr>
              <a:t> </a:t>
            </a:r>
            <a:r>
              <a:rPr lang="da-DK" altLang="zh-CN" sz="1800" b="0" i="0" u="none" strike="noStrike" baseline="0" dirty="0">
                <a:latin typeface="NimbusRomNo9L-Regu"/>
              </a:rPr>
              <a:t>et al. 2021) for this dataset.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BE374998-D3DA-457E-A8AA-2595314A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49560"/>
            <a:ext cx="8229600" cy="756320"/>
          </a:xfrm>
        </p:spPr>
        <p:txBody>
          <a:bodyPr/>
          <a:lstStyle/>
          <a:p>
            <a:r>
              <a:rPr lang="en-US" altLang="zh-CN" dirty="0"/>
              <a:t>ImageNet-O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CDD4EB4-CE97-4B8A-A5F8-DD4AB80D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670208"/>
            <a:ext cx="3816424" cy="387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9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BE374998-D3DA-457E-A8AA-2595314A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756320"/>
          </a:xfrm>
        </p:spPr>
        <p:txBody>
          <a:bodyPr/>
          <a:lstStyle/>
          <a:p>
            <a:r>
              <a:rPr lang="en-US" altLang="zh-CN" dirty="0"/>
              <a:t>ImageNet-9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8CB6E53-D243-4247-8B0B-BD5CE865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92336"/>
            <a:ext cx="7544454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84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BE374998-D3DA-457E-A8AA-2595314A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1458"/>
            <a:ext cx="8229600" cy="756320"/>
          </a:xfrm>
        </p:spPr>
        <p:txBody>
          <a:bodyPr/>
          <a:lstStyle/>
          <a:p>
            <a:r>
              <a:rPr lang="en-US" altLang="zh-CN" dirty="0"/>
              <a:t>ImageNet-9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13A1284-27E4-4ABE-9F35-8E141888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97" y="1418843"/>
            <a:ext cx="6049806" cy="14075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14656A5-AA85-44EE-94F8-A2407F36A99C}"/>
              </a:ext>
            </a:extLst>
          </p:cNvPr>
          <p:cNvSpPr txBox="1"/>
          <p:nvPr/>
        </p:nvSpPr>
        <p:spPr>
          <a:xfrm>
            <a:off x="709710" y="919105"/>
            <a:ext cx="7146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Transformers are Robust Learners  (AAAI 2022)</a:t>
            </a:r>
          </a:p>
          <a:p>
            <a:endParaRPr lang="en-US" altLang="zh-CN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A16B700-7157-457C-97C2-248D2661F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60309"/>
            <a:ext cx="6569009" cy="22861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72AC009E-E978-45B7-A26F-D20DCFA7F93D}"/>
              </a:ext>
            </a:extLst>
          </p:cNvPr>
          <p:cNvSpPr txBox="1"/>
          <p:nvPr/>
        </p:nvSpPr>
        <p:spPr>
          <a:xfrm>
            <a:off x="457200" y="5646507"/>
            <a:ext cx="85689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The BG-Gap, or the difference between Mixed-Same and Mixed-Rand, measures the impact of background correlations in the presence of correct-labeled foregrounds.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1BB7B04-ADFD-4D7B-8682-9B205100F951}"/>
              </a:ext>
            </a:extLst>
          </p:cNvPr>
          <p:cNvSpPr txBox="1"/>
          <p:nvPr/>
        </p:nvSpPr>
        <p:spPr>
          <a:xfrm>
            <a:off x="740782" y="2934070"/>
            <a:ext cx="840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or Signal: The Role of Image Backgrounds in Object Recognition (ICLR2020)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F9D1850-7A0C-43E1-A625-53650CF5E098}"/>
              </a:ext>
            </a:extLst>
          </p:cNvPr>
          <p:cNvSpPr/>
          <p:nvPr/>
        </p:nvSpPr>
        <p:spPr>
          <a:xfrm>
            <a:off x="1403648" y="4509120"/>
            <a:ext cx="604867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050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45B6DE1B-D571-4213-B0BF-F6988510CD5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92459" y="-59446"/>
            <a:ext cx="3587113" cy="2379570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E984698-CC41-4539-958F-DE10B2BD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61" y="168754"/>
            <a:ext cx="2674852" cy="89161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xmlns="" id="{82EB3329-8AEE-4144-8159-3B9BE313F149}"/>
              </a:ext>
            </a:extLst>
          </p:cNvPr>
          <p:cNvCxnSpPr>
            <a:cxnSpLocks/>
          </p:cNvCxnSpPr>
          <p:nvPr/>
        </p:nvCxnSpPr>
        <p:spPr>
          <a:xfrm>
            <a:off x="4102122" y="392744"/>
            <a:ext cx="1799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6EE509B-46B5-4FAA-9CC1-F3B91030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334" y="1950131"/>
            <a:ext cx="2304256" cy="10358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587387D-CE4D-4DB9-9360-0A93A6B51957}"/>
              </a:ext>
            </a:extLst>
          </p:cNvPr>
          <p:cNvSpPr txBox="1"/>
          <p:nvPr/>
        </p:nvSpPr>
        <p:spPr>
          <a:xfrm>
            <a:off x="5976935" y="1242245"/>
            <a:ext cx="26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197EC6"/>
                </a:solidFill>
              </a:rPr>
              <a:t>Noisy Student Training (</a:t>
            </a:r>
            <a:r>
              <a:rPr lang="en-US" altLang="zh-CN" sz="1400" dirty="0" err="1">
                <a:solidFill>
                  <a:srgbClr val="197EC6"/>
                </a:solidFill>
              </a:rPr>
              <a:t>EfficientNet</a:t>
            </a:r>
            <a:r>
              <a:rPr lang="en-US" altLang="zh-CN" sz="1400" dirty="0">
                <a:solidFill>
                  <a:srgbClr val="197EC6"/>
                </a:solidFill>
              </a:rPr>
              <a:t>) </a:t>
            </a:r>
            <a:r>
              <a:rPr lang="en-US" altLang="zh-CN" sz="1400" dirty="0" err="1">
                <a:solidFill>
                  <a:srgbClr val="197EC6"/>
                </a:solidFill>
              </a:rPr>
              <a:t>mFR</a:t>
            </a:r>
            <a:r>
              <a:rPr lang="en-US" altLang="zh-CN" sz="1400" dirty="0">
                <a:solidFill>
                  <a:srgbClr val="197EC6"/>
                </a:solidFill>
              </a:rPr>
              <a:t>: 12.2</a:t>
            </a:r>
            <a:endParaRPr lang="zh-CN" altLang="en-US" sz="1400" dirty="0">
              <a:solidFill>
                <a:srgbClr val="197EC6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174453A8-6FE3-4857-AEF7-04AC0CEF2BC1}"/>
              </a:ext>
            </a:extLst>
          </p:cNvPr>
          <p:cNvCxnSpPr>
            <a:cxnSpLocks/>
          </p:cNvCxnSpPr>
          <p:nvPr/>
        </p:nvCxnSpPr>
        <p:spPr>
          <a:xfrm>
            <a:off x="4227728" y="710391"/>
            <a:ext cx="1622006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D7C342B-C2E9-47C0-8BFF-7DE10725577F}"/>
              </a:ext>
            </a:extLst>
          </p:cNvPr>
          <p:cNvSpPr/>
          <p:nvPr/>
        </p:nvSpPr>
        <p:spPr>
          <a:xfrm>
            <a:off x="5993561" y="45101"/>
            <a:ext cx="2674852" cy="1131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684B174-E453-4BED-95C3-A21CB4FC52E6}"/>
              </a:ext>
            </a:extLst>
          </p:cNvPr>
          <p:cNvSpPr/>
          <p:nvPr/>
        </p:nvSpPr>
        <p:spPr>
          <a:xfrm>
            <a:off x="5948723" y="1255485"/>
            <a:ext cx="2674852" cy="1881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0A74CD9E-551E-497D-83EE-DCE784DF2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058" y="3259387"/>
            <a:ext cx="3025402" cy="3254022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4060E46C-E3F1-4F86-84FC-ABC925B21EAE}"/>
              </a:ext>
            </a:extLst>
          </p:cNvPr>
          <p:cNvCxnSpPr>
            <a:cxnSpLocks/>
          </p:cNvCxnSpPr>
          <p:nvPr/>
        </p:nvCxnSpPr>
        <p:spPr>
          <a:xfrm>
            <a:off x="4162175" y="1546103"/>
            <a:ext cx="1683491" cy="170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8EF365E9-4C08-4473-BF8F-CE7014614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54" y="5246057"/>
            <a:ext cx="4709568" cy="1066892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xmlns="" id="{765E808E-6157-4A9A-AC46-243F539CF3C9}"/>
              </a:ext>
            </a:extLst>
          </p:cNvPr>
          <p:cNvCxnSpPr>
            <a:cxnSpLocks/>
          </p:cNvCxnSpPr>
          <p:nvPr/>
        </p:nvCxnSpPr>
        <p:spPr>
          <a:xfrm>
            <a:off x="4162964" y="1910085"/>
            <a:ext cx="0" cy="329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E50735C9-FF58-44D2-B05E-0FEC42CD443D}"/>
              </a:ext>
            </a:extLst>
          </p:cNvPr>
          <p:cNvSpPr/>
          <p:nvPr/>
        </p:nvSpPr>
        <p:spPr>
          <a:xfrm>
            <a:off x="5875896" y="3253720"/>
            <a:ext cx="3025402" cy="3254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447A16A-1C94-4E21-A4FE-04B9782A78FF}"/>
              </a:ext>
            </a:extLst>
          </p:cNvPr>
          <p:cNvSpPr/>
          <p:nvPr/>
        </p:nvSpPr>
        <p:spPr>
          <a:xfrm>
            <a:off x="420634" y="5246057"/>
            <a:ext cx="4709568" cy="1366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240F7261-F889-4DD0-A2C8-E1AF602A4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11" y="6341679"/>
            <a:ext cx="4170255" cy="16724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7D4120EB-B107-457D-A175-C54321DAC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84" y="2212584"/>
            <a:ext cx="3139712" cy="2994920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D8A2E10B-37A1-4DC6-B930-21021E0198C4}"/>
              </a:ext>
            </a:extLst>
          </p:cNvPr>
          <p:cNvCxnSpPr>
            <a:cxnSpLocks/>
          </p:cNvCxnSpPr>
          <p:nvPr/>
        </p:nvCxnSpPr>
        <p:spPr>
          <a:xfrm>
            <a:off x="1369408" y="998423"/>
            <a:ext cx="0" cy="1321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A3ED8222-B655-466E-B5B6-B79CB0DC53E4}"/>
              </a:ext>
            </a:extLst>
          </p:cNvPr>
          <p:cNvSpPr/>
          <p:nvPr/>
        </p:nvSpPr>
        <p:spPr>
          <a:xfrm>
            <a:off x="977213" y="2320124"/>
            <a:ext cx="3062351" cy="2822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686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44E92DED-E657-43AA-AF81-A9B75B7A2BB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62737" y="829524"/>
            <a:ext cx="6018525" cy="177305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492E11F-B190-478A-8FBA-2C7D42F5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0" y="211592"/>
            <a:ext cx="6419056" cy="297725"/>
          </a:xfrm>
        </p:spPr>
        <p:txBody>
          <a:bodyPr>
            <a:normAutofit fontScale="90000"/>
          </a:bodyPr>
          <a:lstStyle/>
          <a:p>
            <a:r>
              <a:rPr lang="en-US" altLang="zh-CN" sz="3200" b="0" i="0" u="none" strike="noStrike" baseline="0" dirty="0">
                <a:latin typeface="NimbusRomNo9L-Medi"/>
              </a:rPr>
              <a:t>Role of Pre-training</a:t>
            </a:r>
            <a:endParaRPr lang="zh-CN" altLang="en-US" sz="4000" dirty="0"/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xmlns="" id="{CB82F0EA-96D9-4953-AC32-57C5F4DC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40298"/>
            <a:ext cx="7739913" cy="32008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AE6CCC9-7C45-40D2-A032-A6236AFCC585}"/>
              </a:ext>
            </a:extLst>
          </p:cNvPr>
          <p:cNvSpPr txBox="1"/>
          <p:nvPr/>
        </p:nvSpPr>
        <p:spPr>
          <a:xfrm>
            <a:off x="197471" y="516811"/>
            <a:ext cx="714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Transformers are Robust Learners  (AAAI 2022)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ADF30BC-F9EF-451E-8E7F-0C9925EB08EB}"/>
              </a:ext>
            </a:extLst>
          </p:cNvPr>
          <p:cNvSpPr txBox="1"/>
          <p:nvPr/>
        </p:nvSpPr>
        <p:spPr>
          <a:xfrm>
            <a:off x="143058" y="2710782"/>
            <a:ext cx="8857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Robustness of Transformers for Image Classification (ICCV 2021)</a:t>
            </a:r>
          </a:p>
        </p:txBody>
      </p:sp>
    </p:spTree>
    <p:extLst>
      <p:ext uri="{BB962C8B-B14F-4D97-AF65-F5344CB8AC3E}">
        <p14:creationId xmlns:p14="http://schemas.microsoft.com/office/powerpoint/2010/main" val="1313016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4B2744E6-3EB9-4CBE-B361-4914892DFD9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1720" y="1124744"/>
            <a:ext cx="8640960" cy="5576664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4000" dirty="0" err="1"/>
              <a:t>ViT</a:t>
            </a:r>
            <a:r>
              <a:rPr lang="en-US" altLang="zh-CN" sz="4000" dirty="0"/>
              <a:t>  vs. CNN  </a:t>
            </a:r>
          </a:p>
          <a:p>
            <a:r>
              <a:rPr lang="en-US" altLang="zh-CN" sz="4000" dirty="0" err="1"/>
              <a:t>ViT</a:t>
            </a:r>
            <a:r>
              <a:rPr lang="en-US" altLang="zh-CN" sz="4000" dirty="0"/>
              <a:t>  + CNN  </a:t>
            </a:r>
            <a:endParaRPr lang="zh-CN" altLang="en-US" sz="4000" dirty="0"/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99045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NET 50 - AshokBhat/ml Wiki">
            <a:extLst>
              <a:ext uri="{FF2B5EF4-FFF2-40B4-BE49-F238E27FC236}">
                <a16:creationId xmlns:a16="http://schemas.microsoft.com/office/drawing/2014/main" xmlns="" id="{076ACAAA-073F-4E7D-AF75-A85696236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7022"/>
            <a:ext cx="6948772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xmlns="" id="{6E28F14A-C6D5-4DB1-A6A8-F7E31B7E8B2E}"/>
              </a:ext>
            </a:extLst>
          </p:cNvPr>
          <p:cNvSpPr txBox="1">
            <a:spLocks/>
          </p:cNvSpPr>
          <p:nvPr/>
        </p:nvSpPr>
        <p:spPr>
          <a:xfrm>
            <a:off x="-2819164" y="106075"/>
            <a:ext cx="8229600" cy="756320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2400" kern="120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en-US" altLang="zh-CN" dirty="0"/>
              <a:t>ResNet50</a:t>
            </a:r>
            <a:endParaRPr lang="zh-CN" altLang="en-US" dirty="0"/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xmlns="" id="{491B7314-E533-478B-A041-3A45E24D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584" y="3004590"/>
            <a:ext cx="8229600" cy="756320"/>
          </a:xfrm>
        </p:spPr>
        <p:txBody>
          <a:bodyPr/>
          <a:lstStyle/>
          <a:p>
            <a:r>
              <a:rPr lang="en-US" altLang="zh-CN" dirty="0" err="1"/>
              <a:t>ViT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284953E-D413-4D9A-A4FB-E99CCBA6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3729285"/>
            <a:ext cx="5211290" cy="2924288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xmlns="" id="{E521F2A7-F8C5-40FE-8017-7E648CC14BF2}"/>
              </a:ext>
            </a:extLst>
          </p:cNvPr>
          <p:cNvSpPr txBox="1">
            <a:spLocks/>
          </p:cNvSpPr>
          <p:nvPr/>
        </p:nvSpPr>
        <p:spPr>
          <a:xfrm>
            <a:off x="3131840" y="3036638"/>
            <a:ext cx="8229600" cy="756320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2400" kern="120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en-US" altLang="zh-CN" dirty="0" err="1"/>
              <a:t>Swin</a:t>
            </a:r>
            <a:r>
              <a:rPr lang="en-US" altLang="zh-CN" dirty="0"/>
              <a:t> Transformers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291DAB4-B2B1-41CE-8050-C88BAC12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81" y="3812912"/>
            <a:ext cx="4414319" cy="24104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AD17339-FAE6-4CC5-A4CA-1809C842F093}"/>
              </a:ext>
            </a:extLst>
          </p:cNvPr>
          <p:cNvSpPr txBox="1"/>
          <p:nvPr/>
        </p:nvSpPr>
        <p:spPr>
          <a:xfrm>
            <a:off x="3863296" y="190834"/>
            <a:ext cx="7081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+mn-ea"/>
              </a:rPr>
              <a:t>感受野（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+mn-ea"/>
              </a:rPr>
              <a:t>Receptive-Field)</a:t>
            </a:r>
          </a:p>
        </p:txBody>
      </p:sp>
    </p:spTree>
    <p:extLst>
      <p:ext uri="{BB962C8B-B14F-4D97-AF65-F5344CB8AC3E}">
        <p14:creationId xmlns:p14="http://schemas.microsoft.com/office/powerpoint/2010/main" val="394605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DF265C0-94FC-4AE4-8C88-01202BF3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69" y="692695"/>
            <a:ext cx="6472409" cy="36319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A6C8D8A-7D4C-47BA-94B8-98C03DCA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1" y="4077072"/>
            <a:ext cx="8055038" cy="1905165"/>
          </a:xfrm>
          <a:prstGeom prst="rect">
            <a:avLst/>
          </a:prstGeom>
        </p:spPr>
      </p:pic>
      <p:sp>
        <p:nvSpPr>
          <p:cNvPr id="6" name="标题 11">
            <a:extLst>
              <a:ext uri="{FF2B5EF4-FFF2-40B4-BE49-F238E27FC236}">
                <a16:creationId xmlns:a16="http://schemas.microsoft.com/office/drawing/2014/main" xmlns="" id="{A3DDF47F-4C33-41F8-9CE3-1A2A99E1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396" y="170520"/>
            <a:ext cx="4701208" cy="75632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Structure of </a:t>
            </a:r>
            <a:r>
              <a:rPr lang="en-US" altLang="zh-CN" dirty="0" err="1">
                <a:effectLst/>
                <a:latin typeface="Arial" panose="020B0604020202020204" pitchFamily="34" charset="0"/>
              </a:rPr>
              <a:t>ViT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/>
            </a:r>
            <a:br>
              <a:rPr lang="en-US" altLang="zh-CN" dirty="0">
                <a:effectLst/>
                <a:latin typeface="Arial" panose="020B0604020202020204" pitchFamily="34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64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08DD114-A6E9-4FC6-9ADA-F533CFC2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86" y="3454185"/>
            <a:ext cx="3853466" cy="2565487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xmlns="" id="{7DA3600F-2F1B-4FDF-BE01-E6A8962E59D5}"/>
              </a:ext>
            </a:extLst>
          </p:cNvPr>
          <p:cNvSpPr txBox="1">
            <a:spLocks/>
          </p:cNvSpPr>
          <p:nvPr/>
        </p:nvSpPr>
        <p:spPr>
          <a:xfrm>
            <a:off x="-2863719" y="2671703"/>
            <a:ext cx="8229600" cy="756320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2400" kern="120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en-US" altLang="zh-CN" dirty="0"/>
              <a:t>T2T </a:t>
            </a:r>
            <a:r>
              <a:rPr lang="en-US" altLang="zh-CN" dirty="0" err="1"/>
              <a:t>ViT</a:t>
            </a:r>
            <a:endParaRPr lang="zh-CN" altLang="en-US" dirty="0"/>
          </a:p>
        </p:txBody>
      </p:sp>
      <p:pic>
        <p:nvPicPr>
          <p:cNvPr id="7" name="Picture 2" descr="RESNET 50 - AshokBhat/ml Wiki">
            <a:extLst>
              <a:ext uri="{FF2B5EF4-FFF2-40B4-BE49-F238E27FC236}">
                <a16:creationId xmlns:a16="http://schemas.microsoft.com/office/drawing/2014/main" xmlns="" id="{2D3F6518-7AE1-4955-A36F-9988DE04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-27383"/>
            <a:ext cx="6948772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xmlns="" id="{C62DB3F6-7938-4929-88A9-F55971386436}"/>
              </a:ext>
            </a:extLst>
          </p:cNvPr>
          <p:cNvSpPr txBox="1">
            <a:spLocks/>
          </p:cNvSpPr>
          <p:nvPr/>
        </p:nvSpPr>
        <p:spPr>
          <a:xfrm>
            <a:off x="-2772816" y="142577"/>
            <a:ext cx="8229600" cy="756320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2400" kern="120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en-US" altLang="zh-CN" dirty="0"/>
              <a:t>ResNet50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792F0A8-CAAF-42B9-8B6B-6773CB8E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717032"/>
            <a:ext cx="4770839" cy="23539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0D19CF7-B81C-4649-9381-0772928B4D39}"/>
              </a:ext>
            </a:extLst>
          </p:cNvPr>
          <p:cNvSpPr/>
          <p:nvPr/>
        </p:nvSpPr>
        <p:spPr>
          <a:xfrm>
            <a:off x="323528" y="5445224"/>
            <a:ext cx="4770839" cy="5996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5EA90E3-616C-4621-8676-406AE85F6C27}"/>
              </a:ext>
            </a:extLst>
          </p:cNvPr>
          <p:cNvSpPr txBox="1"/>
          <p:nvPr/>
        </p:nvSpPr>
        <p:spPr>
          <a:xfrm>
            <a:off x="5604894" y="1514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NimbusRomNo9L-Regu"/>
              </a:rPr>
              <a:t>Deep-Narrow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027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end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0808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07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xmlns="" id="{43520C45-34F0-4A8F-B899-D832E154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396" y="260648"/>
            <a:ext cx="4701208" cy="75632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Self-Attention Mechanism</a:t>
            </a:r>
            <a:br>
              <a:rPr lang="en-US" altLang="zh-CN" dirty="0">
                <a:effectLst/>
                <a:latin typeface="Arial" panose="020B0604020202020204" pitchFamily="34" charset="0"/>
              </a:rPr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58FA096-693F-4A22-A08C-D38AE89B2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32" y="1174440"/>
            <a:ext cx="4026200" cy="45091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0B83C4D-DE12-4123-9949-7E83DCE9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09" y="1988840"/>
            <a:ext cx="4945840" cy="241909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447F14B7-0DFF-4790-9894-CE4F0259C629}"/>
              </a:ext>
            </a:extLst>
          </p:cNvPr>
          <p:cNvCxnSpPr/>
          <p:nvPr/>
        </p:nvCxnSpPr>
        <p:spPr>
          <a:xfrm>
            <a:off x="4167909" y="836712"/>
            <a:ext cx="0" cy="5616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32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1">
            <a:extLst>
              <a:ext uri="{FF2B5EF4-FFF2-40B4-BE49-F238E27FC236}">
                <a16:creationId xmlns:a16="http://schemas.microsoft.com/office/drawing/2014/main" xmlns="" id="{CC2CBD3E-9BBD-44B3-9E92-53780CFA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332656"/>
            <a:ext cx="6264696" cy="75632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  <a:latin typeface="Arial" panose="020B0604020202020204" pitchFamily="34" charset="0"/>
              </a:rPr>
              <a:t>Multi-Head Self-Attention Mechanism</a:t>
            </a:r>
            <a:br>
              <a:rPr lang="en-US" altLang="zh-CN" dirty="0">
                <a:effectLst/>
                <a:latin typeface="Arial" panose="020B0604020202020204" pitchFamily="34" charset="0"/>
              </a:rPr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34CC971-8EF7-488C-A6C6-244637CB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" y="1347039"/>
            <a:ext cx="9144000" cy="416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0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7F4F0263-1794-4ECA-9B1B-4E5F88737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944958"/>
              </p:ext>
            </p:extLst>
          </p:nvPr>
        </p:nvGraphicFramePr>
        <p:xfrm>
          <a:off x="1637674" y="260648"/>
          <a:ext cx="5868652" cy="3283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7054">
                  <a:extLst>
                    <a:ext uri="{9D8B030D-6E8A-4147-A177-3AD203B41FA5}">
                      <a16:colId xmlns:a16="http://schemas.microsoft.com/office/drawing/2014/main" xmlns="" val="3614406985"/>
                    </a:ext>
                  </a:extLst>
                </a:gridCol>
                <a:gridCol w="1578491">
                  <a:extLst>
                    <a:ext uri="{9D8B030D-6E8A-4147-A177-3AD203B41FA5}">
                      <a16:colId xmlns:a16="http://schemas.microsoft.com/office/drawing/2014/main" xmlns="" val="3113159880"/>
                    </a:ext>
                  </a:extLst>
                </a:gridCol>
                <a:gridCol w="1510939">
                  <a:extLst>
                    <a:ext uri="{9D8B030D-6E8A-4147-A177-3AD203B41FA5}">
                      <a16:colId xmlns:a16="http://schemas.microsoft.com/office/drawing/2014/main" xmlns="" val="341914297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842010140"/>
                    </a:ext>
                  </a:extLst>
                </a:gridCol>
              </a:tblGrid>
              <a:tr h="231454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00" dirty="0" err="1">
                          <a:effectLst/>
                        </a:rPr>
                        <a:t>ViT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00" dirty="0" err="1">
                          <a:effectLst/>
                        </a:rPr>
                        <a:t>BiT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00" dirty="0" err="1">
                          <a:effectLst/>
                        </a:rPr>
                        <a:t>ResNet</a:t>
                      </a:r>
                      <a:r>
                        <a:rPr lang="en-US" sz="1800" kern="100" dirty="0">
                          <a:effectLst/>
                        </a:rPr>
                        <a:t>  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38392931"/>
                  </a:ext>
                </a:extLst>
              </a:tr>
              <a:tr h="694363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JFT (300M)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88.55 (ViT-H/14)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400" kern="1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87.76 (ViT-L/16)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400" kern="1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84.15 (ViT-B/16)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87.54 </a:t>
                      </a:r>
                    </a:p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(BiT-L:ResNet152x4)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79.2 (</a:t>
                      </a: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101)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42775991"/>
                  </a:ext>
                </a:extLst>
              </a:tr>
              <a:tr h="925817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I21K  (13M)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85.15 (</a:t>
                      </a:r>
                      <a:r>
                        <a:rPr lang="en-US" sz="1400" kern="100" dirty="0" err="1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400" kern="1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-L/16)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400" kern="1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83.97 (</a:t>
                      </a:r>
                      <a:r>
                        <a:rPr lang="en-US" sz="1400" kern="100" dirty="0" err="1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400" kern="1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-B/16)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400" kern="100" dirty="0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85.844 (</a:t>
                      </a:r>
                      <a:r>
                        <a:rPr lang="en-US" sz="1400" kern="100" dirty="0" err="1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400" kern="100" dirty="0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-L/16)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400" kern="100" dirty="0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84.526 (</a:t>
                      </a:r>
                      <a:r>
                        <a:rPr lang="en-US" sz="1400" kern="100" dirty="0" err="1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400" kern="100" dirty="0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-B/16)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84.5 </a:t>
                      </a:r>
                    </a:p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(BiT-L:ResNet152x4)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41707656"/>
                  </a:ext>
                </a:extLst>
              </a:tr>
              <a:tr h="1388726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I1K (1.3 M)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76.53 (</a:t>
                      </a:r>
                      <a:r>
                        <a:rPr lang="en-US" sz="1400" kern="100" dirty="0" err="1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400" kern="1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-L/16)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400" kern="1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77.91 (</a:t>
                      </a:r>
                      <a:r>
                        <a:rPr lang="en-US" sz="1400" kern="100" dirty="0" err="1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1400" kern="1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-B/16)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400" kern="100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83.4(</a:t>
                      </a:r>
                      <a:r>
                        <a:rPr lang="en-US" sz="1400" kern="100" dirty="0" err="1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DeiT</a:t>
                      </a:r>
                      <a:r>
                        <a:rPr lang="en-US" sz="1400" kern="100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-B/</a:t>
                      </a:r>
                      <a:r>
                        <a:rPr lang="en-US" sz="1400" kern="100" dirty="0" err="1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Distlled</a:t>
                      </a:r>
                      <a:r>
                        <a:rPr lang="en-US" sz="1400" kern="100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400" kern="100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81.8 (</a:t>
                      </a:r>
                      <a:r>
                        <a:rPr lang="en-US" sz="1400" kern="100" dirty="0" err="1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DeiT</a:t>
                      </a:r>
                      <a:r>
                        <a:rPr lang="en-US" sz="1400" kern="100" dirty="0">
                          <a:effectLst/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80.3 </a:t>
                      </a:r>
                    </a:p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(BiT-L:ResNet152x4)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76.4 (</a:t>
                      </a: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101)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7238138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57ACEDB-CC2F-492C-B15A-372D7DD82DF0}"/>
              </a:ext>
            </a:extLst>
          </p:cNvPr>
          <p:cNvSpPr txBox="1"/>
          <p:nvPr/>
        </p:nvSpPr>
        <p:spPr>
          <a:xfrm>
            <a:off x="143000" y="3861048"/>
            <a:ext cx="9001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u="none" strike="noStrike" dirty="0">
                <a:effectLst/>
                <a:highlight>
                  <a:srgbClr val="FFFF00"/>
                </a:highlight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 image is worth 16x16 words: Transformers for image recognition at scale</a:t>
            </a:r>
            <a:r>
              <a:rPr lang="en-US" altLang="zh-CN" sz="1600" b="0" i="0" u="none" strike="noStrike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(Google, ICLR2021)</a:t>
            </a:r>
          </a:p>
          <a:p>
            <a:endParaRPr lang="en-US" altLang="zh-CN" sz="1600" b="0" i="0" u="none" strike="noStrike" dirty="0">
              <a:effectLst/>
              <a:highlight>
                <a:srgbClr val="00FFFF"/>
              </a:highlight>
              <a:latin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en-US" altLang="zh-CN" sz="1600" b="0" i="0" u="none" strike="noStrike" dirty="0">
                <a:effectLst/>
                <a:highlight>
                  <a:srgbClr val="00FFFF"/>
                </a:highlight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How to train your vit? data, augmentation, and regularization in vision transformers</a:t>
            </a:r>
            <a:r>
              <a:rPr lang="en-US" altLang="zh-CN" sz="1600" b="0" i="0" u="none" strike="noStrike" dirty="0"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 (Google)</a:t>
            </a:r>
          </a:p>
          <a:p>
            <a:endParaRPr lang="en-US" altLang="zh-CN" sz="1600" b="0" i="0" u="none" strike="noStrike" dirty="0"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  <a:p>
            <a:r>
              <a:rPr lang="en-US" altLang="zh-CN" sz="1600" b="0" i="0" u="sng" dirty="0">
                <a:solidFill>
                  <a:srgbClr val="222222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Training data-efficient image transformers &amp; distillation through attention</a:t>
            </a:r>
            <a:r>
              <a:rPr lang="en-US" altLang="zh-CN" sz="1600" u="sng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 (</a:t>
            </a:r>
            <a:r>
              <a:rPr lang="en-US" altLang="zh-CN" sz="1600" u="sng" dirty="0" err="1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Facabook</a:t>
            </a:r>
            <a:r>
              <a:rPr lang="en-US" altLang="zh-CN" sz="1600" u="sng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, ICML 2021)</a:t>
            </a:r>
            <a:endParaRPr lang="en-US" altLang="zh-CN" sz="1600" b="0" i="0" u="sng" strike="noStrike" dirty="0">
              <a:effectLst/>
              <a:highlight>
                <a:srgbClr val="00FF00"/>
              </a:highlight>
              <a:latin typeface="Arial" panose="020B0604020202020204" pitchFamily="34" charset="0"/>
            </a:endParaRPr>
          </a:p>
          <a:p>
            <a:endParaRPr lang="en-US" altLang="zh-CN" sz="1600" b="0" i="0" u="none" strike="noStrike" dirty="0">
              <a:effectLst/>
              <a:highlight>
                <a:srgbClr val="00FFFF"/>
              </a:highlight>
              <a:latin typeface="Arial" panose="020B0604020202020204" pitchFamily="34" charset="0"/>
            </a:endParaRPr>
          </a:p>
          <a:p>
            <a:endParaRPr lang="en-US" altLang="zh-CN" sz="1600" b="0" i="0" dirty="0">
              <a:effectLst/>
              <a:latin typeface="Arial" panose="020B0604020202020204" pitchFamily="34" charset="0"/>
            </a:endParaRPr>
          </a:p>
          <a:p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B7C54AC-C90E-40F0-9E7E-1CF2BEB5C6B0}"/>
              </a:ext>
            </a:extLst>
          </p:cNvPr>
          <p:cNvSpPr txBox="1"/>
          <p:nvPr/>
        </p:nvSpPr>
        <p:spPr>
          <a:xfrm>
            <a:off x="215516" y="5461486"/>
            <a:ext cx="8712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“Transformers lack some of the </a:t>
            </a:r>
            <a:r>
              <a:rPr lang="en-US" altLang="zh-CN" b="1" u="sng" dirty="0"/>
              <a:t>inductive biases </a:t>
            </a:r>
            <a:r>
              <a:rPr lang="en-US" altLang="zh-CN" dirty="0"/>
              <a:t>inherent to CNNs, such as translation equivariance and locality, and therefore do not generalize well when trained on insufficient amounts of data. 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59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312C73EC-080F-4EFB-9C40-433803AE9A6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476672"/>
            <a:ext cx="8640960" cy="9361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DeiT</a:t>
            </a:r>
            <a:r>
              <a:rPr lang="en-US" altLang="zh-CN" dirty="0"/>
              <a:t>: </a:t>
            </a:r>
            <a:r>
              <a:rPr lang="en-US" altLang="zh-CN" sz="1800" b="0" i="0" dirty="0" smtClean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Training data-efficient image transformers &amp; </a:t>
            </a:r>
            <a:r>
              <a:rPr lang="en-US" altLang="zh-CN" sz="1800" b="1" i="0" u="sng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distillation</a:t>
            </a:r>
            <a:r>
              <a:rPr lang="en-US" altLang="zh-CN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through attention</a:t>
            </a:r>
            <a:r>
              <a:rPr lang="en-US" altLang="zh-CN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endParaRPr lang="en-US" altLang="zh-CN" sz="1800" dirty="0" smtClean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 smtClean="0"/>
              <a:t>Touvron</a:t>
            </a:r>
            <a:r>
              <a:rPr lang="en-US" dirty="0" smtClean="0"/>
              <a:t> et al. Facebook AI, 2021</a:t>
            </a:r>
            <a:endParaRPr lang="en-US" altLang="zh-CN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33042BC-B3E9-4BEB-AD95-40580715D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80" y="1268760"/>
            <a:ext cx="3816424" cy="46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5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xmlns="" id="{E65CBCB8-2E24-4CC8-85D1-A5DB167A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8229600" cy="756320"/>
          </a:xfrm>
        </p:spPr>
        <p:txBody>
          <a:bodyPr>
            <a:normAutofit fontScale="90000"/>
          </a:bodyPr>
          <a:lstStyle/>
          <a:p>
            <a:r>
              <a:rPr lang="en-US" altLang="zh-CN" sz="2700" b="0" i="0" u="none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 image is worth 16x16 words: Transformers for image recognition at scale</a:t>
            </a:r>
            <a:r>
              <a:rPr lang="en-US" altLang="zh-CN" b="0" i="0" u="none" strike="noStrike" dirty="0">
                <a:effectLst/>
                <a:latin typeface="Arial" panose="020B0604020202020204" pitchFamily="34" charset="0"/>
              </a:rPr>
              <a:t/>
            </a:r>
            <a:br>
              <a:rPr lang="en-US" altLang="zh-CN" b="0" i="0" u="none" strike="noStrike" dirty="0">
                <a:effectLst/>
                <a:latin typeface="Arial" panose="020B0604020202020204" pitchFamily="34" charset="0"/>
              </a:rPr>
            </a:br>
            <a:r>
              <a:rPr lang="en-US" altLang="zh-CN" b="0" i="0" u="none" strike="noStrike" dirty="0">
                <a:effectLst/>
                <a:latin typeface="Arial" panose="020B0604020202020204" pitchFamily="34" charset="0"/>
              </a:rPr>
              <a:t/>
            </a:r>
            <a:br>
              <a:rPr lang="en-US" altLang="zh-CN" b="0" i="0" u="none" strike="noStrike" dirty="0">
                <a:effectLst/>
                <a:latin typeface="Arial" panose="020B0604020202020204" pitchFamily="34" charset="0"/>
              </a:rPr>
            </a:br>
            <a:endParaRPr lang="zh-CN" altLang="en-US" i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F6452BAE-F46F-412F-ADBB-8033420E45D2}"/>
              </a:ext>
            </a:extLst>
          </p:cNvPr>
          <p:cNvSpPr txBox="1"/>
          <p:nvPr/>
        </p:nvSpPr>
        <p:spPr>
          <a:xfrm>
            <a:off x="582885" y="1681225"/>
            <a:ext cx="8229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Structures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Characteristics of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compared with CNN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Characteristics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600" b="0" i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Intriguing Properties of Vision Transformers (NIPS 2021)</a:t>
            </a:r>
          </a:p>
          <a:p>
            <a:pPr lvl="1"/>
            <a:r>
              <a:rPr lang="en-US" altLang="zh-CN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Vision Transformers See Like Convolutional Neural Networks? (NIPS 2021)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</a:t>
            </a:r>
            <a:r>
              <a:rPr lang="en-US" altLang="zh-CN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Transformers  Work (ICLR 2022)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Domain Adaptation 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94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24942</TotalTime>
  <Words>1078</Words>
  <Application>Microsoft Office PowerPoint</Application>
  <PresentationFormat>On-screen Show (4:3)</PresentationFormat>
  <Paragraphs>174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2" baseType="lpstr">
      <vt:lpstr>-apple-system</vt:lpstr>
      <vt:lpstr>Arial Unicode MS</vt:lpstr>
      <vt:lpstr>CMMI10</vt:lpstr>
      <vt:lpstr>CMR10</vt:lpstr>
      <vt:lpstr>CMSY10</vt:lpstr>
      <vt:lpstr>等线</vt:lpstr>
      <vt:lpstr>NimbusRomNo9L-Medi</vt:lpstr>
      <vt:lpstr>NimbusRomNo9L-Regu</vt:lpstr>
      <vt:lpstr>NimbusRomNo9L-ReguItal</vt:lpstr>
      <vt:lpstr>Noto Sans</vt:lpstr>
      <vt:lpstr>宋体</vt:lpstr>
      <vt:lpstr>华文新魏</vt:lpstr>
      <vt:lpstr>Arial</vt:lpstr>
      <vt:lpstr>Arial</vt:lpstr>
      <vt:lpstr>Bookman Old Style</vt:lpstr>
      <vt:lpstr>Calibri</vt:lpstr>
      <vt:lpstr>Gill Sans MT</vt:lpstr>
      <vt:lpstr>Times New Roman</vt:lpstr>
      <vt:lpstr>Wingdings</vt:lpstr>
      <vt:lpstr>Wingdings 3</vt:lpstr>
      <vt:lpstr>Origin</vt:lpstr>
      <vt:lpstr>Vision Transformers</vt:lpstr>
      <vt:lpstr>An image is worth 16x16 words: Transformers for image recognition at scale  A Dosovitskiy et al., Google  ICLR 2021(oral) Cited by 2845 </vt:lpstr>
      <vt:lpstr>PowerPoint Presentation</vt:lpstr>
      <vt:lpstr>Structure of ViT </vt:lpstr>
      <vt:lpstr>Self-Attention Mechanism </vt:lpstr>
      <vt:lpstr>Multi-Head Self-Attention Mechanism </vt:lpstr>
      <vt:lpstr>PowerPoint Presentation</vt:lpstr>
      <vt:lpstr>PowerPoint Presentation</vt:lpstr>
      <vt:lpstr>An image is worth 16x16 words: Transformers for image recognition at scale  </vt:lpstr>
      <vt:lpstr>  Layer Representations </vt:lpstr>
      <vt:lpstr>The layer representations in ViTs are more uniform than ResNet. </vt:lpstr>
      <vt:lpstr>PowerPoint Presentation</vt:lpstr>
      <vt:lpstr>PowerPoint Presentation</vt:lpstr>
      <vt:lpstr>Local and Global Information in Layer Representations</vt:lpstr>
      <vt:lpstr>Local and Global Information in Layer Representations</vt:lpstr>
      <vt:lpstr>Tokens-to-Token ViT: Training Vision Transformers from Scratch on ImageNet  (ICCV 2021)</vt:lpstr>
      <vt:lpstr>Conformer: Local Features Coupling Global Representations for Visual Recognition  (ICCV 2021)</vt:lpstr>
      <vt:lpstr>General Characteristics </vt:lpstr>
      <vt:lpstr>Shape vs. Texture</vt:lpstr>
      <vt:lpstr>PowerPoint Presentation</vt:lpstr>
      <vt:lpstr>Shape vs. Texture</vt:lpstr>
      <vt:lpstr>Robustness against object occlusion in images</vt:lpstr>
      <vt:lpstr>PowerPoint Presentation</vt:lpstr>
      <vt:lpstr>An image is worth 16x16 words: Transformers for image recognition at scale   </vt:lpstr>
      <vt:lpstr>PowerPoint Presentation</vt:lpstr>
      <vt:lpstr>PowerPoint Presentation</vt:lpstr>
      <vt:lpstr>PowerPoint Presentation</vt:lpstr>
      <vt:lpstr>ImageNet-C</vt:lpstr>
      <vt:lpstr>ImageNet-C</vt:lpstr>
      <vt:lpstr>ImageNet-P</vt:lpstr>
      <vt:lpstr>ImageNet-R</vt:lpstr>
      <vt:lpstr>ImageNet-A</vt:lpstr>
      <vt:lpstr>ImageNet-O</vt:lpstr>
      <vt:lpstr>ImageNet-9</vt:lpstr>
      <vt:lpstr>ImageNet-9</vt:lpstr>
      <vt:lpstr>PowerPoint Presentation</vt:lpstr>
      <vt:lpstr>Role of Pre-training</vt:lpstr>
      <vt:lpstr>PowerPoint Presentation</vt:lpstr>
      <vt:lpstr>ViT</vt:lpstr>
      <vt:lpstr>PowerPoint Presentation</vt:lpstr>
      <vt:lpstr>PowerPoint Presentation</vt:lpstr>
    </vt:vector>
  </TitlesOfParts>
  <Company>HKUST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Lian Wen Zhang</dc:creator>
  <cp:lastModifiedBy>lzhang</cp:lastModifiedBy>
  <cp:revision>1133</cp:revision>
  <cp:lastPrinted>2020-12-23T07:51:30Z</cp:lastPrinted>
  <dcterms:created xsi:type="dcterms:W3CDTF">2014-04-25T05:58:47Z</dcterms:created>
  <dcterms:modified xsi:type="dcterms:W3CDTF">2022-03-25T09:23:15Z</dcterms:modified>
</cp:coreProperties>
</file>